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71" r:id="rId3"/>
    <p:sldId id="273" r:id="rId4"/>
    <p:sldId id="274" r:id="rId5"/>
    <p:sldId id="279" r:id="rId6"/>
    <p:sldId id="280" r:id="rId7"/>
    <p:sldId id="281" r:id="rId8"/>
    <p:sldId id="282" r:id="rId9"/>
    <p:sldId id="283" r:id="rId10"/>
    <p:sldId id="284" r:id="rId11"/>
    <p:sldId id="287" r:id="rId12"/>
    <p:sldId id="286" r:id="rId13"/>
    <p:sldId id="285" r:id="rId14"/>
    <p:sldId id="288" r:id="rId15"/>
    <p:sldId id="278" r:id="rId16"/>
    <p:sldId id="289" r:id="rId17"/>
    <p:sldId id="290" r:id="rId18"/>
    <p:sldId id="291" r:id="rId19"/>
    <p:sldId id="295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8" r:id="rId30"/>
    <p:sldId id="313" r:id="rId31"/>
    <p:sldId id="310" r:id="rId32"/>
    <p:sldId id="312" r:id="rId33"/>
    <p:sldId id="306" r:id="rId34"/>
    <p:sldId id="292" r:id="rId35"/>
    <p:sldId id="314" r:id="rId36"/>
    <p:sldId id="315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o" id="{36D736EA-B506-4E36-A1EC-1D4E4682DCAE}">
          <p14:sldIdLst>
            <p14:sldId id="256"/>
            <p14:sldId id="271"/>
          </p14:sldIdLst>
        </p14:section>
        <p14:section name="Capas" id="{E1B9F234-6D22-434A-BCF2-FF5792CE41B9}">
          <p14:sldIdLst>
            <p14:sldId id="273"/>
            <p14:sldId id="274"/>
            <p14:sldId id="279"/>
            <p14:sldId id="280"/>
            <p14:sldId id="281"/>
            <p14:sldId id="282"/>
            <p14:sldId id="283"/>
            <p14:sldId id="284"/>
            <p14:sldId id="287"/>
            <p14:sldId id="286"/>
            <p14:sldId id="285"/>
            <p14:sldId id="288"/>
            <p14:sldId id="278"/>
            <p14:sldId id="289"/>
          </p14:sldIdLst>
        </p14:section>
        <p14:section name="Modulos del compile" id="{F7C2E30D-C78D-4EB5-BE27-2F693720CD5D}">
          <p14:sldIdLst>
            <p14:sldId id="290"/>
            <p14:sldId id="291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fit evaluate predict" id="{1524C039-4DB2-4568-8F10-7CF0D1EAE38D}">
          <p14:sldIdLst>
            <p14:sldId id="308"/>
            <p14:sldId id="313"/>
            <p14:sldId id="310"/>
            <p14:sldId id="312"/>
          </p14:sldIdLst>
        </p14:section>
        <p14:section name="modulos generales" id="{2A8C805A-CFED-4FB7-AE39-4ABA4D833270}">
          <p14:sldIdLst>
            <p14:sldId id="306"/>
            <p14:sldId id="292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Prueba" id="{BF75A309-662D-437D-84CC-B5401FD8B5E1}">
          <p14:sldIdLst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natan arias garcia" initials="ja" lastIdx="2" clrIdx="0">
    <p:extLst>
      <p:ext uri="{19B8F6BF-5375-455C-9EA6-DF929625EA0E}">
        <p15:presenceInfo xmlns:p15="http://schemas.microsoft.com/office/powerpoint/2012/main" userId="a49012081746b4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996" autoAdjust="0"/>
  </p:normalViewPr>
  <p:slideViewPr>
    <p:cSldViewPr snapToGrid="0">
      <p:cViewPr varScale="1">
        <p:scale>
          <a:sx n="65" d="100"/>
          <a:sy n="65" d="100"/>
        </p:scale>
        <p:origin x="131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A4115-B433-4874-A7E6-74914FACEB88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B4E20-ECEB-46D0-9C8F-8968493B62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77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8509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1 </a:t>
            </a: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Convolute</a:t>
            </a:r>
            <a:endParaRPr lang="es-E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2. </a:t>
            </a: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Sigmoid</a:t>
            </a:r>
            <a:endParaRPr lang="es-E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2. newton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661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i="0" dirty="0">
                <a:solidFill>
                  <a:srgbClr val="0D0D0D"/>
                </a:solidFill>
                <a:effectLst/>
                <a:latin typeface="Söhne"/>
              </a:rPr>
              <a:t>Respuesta correcta:</a:t>
            </a:r>
            <a:r>
              <a:rPr lang="es-ES" sz="1200" b="0" i="0" dirty="0">
                <a:solidFill>
                  <a:srgbClr val="0D0D0D"/>
                </a:solidFill>
                <a:effectLst/>
                <a:latin typeface="Söhne"/>
              </a:rPr>
              <a:t> c) Mean </a:t>
            </a:r>
            <a:r>
              <a:rPr lang="es-ES" sz="1200" b="0" i="0" dirty="0" err="1">
                <a:solidFill>
                  <a:srgbClr val="0D0D0D"/>
                </a:solidFill>
                <a:effectLst/>
                <a:latin typeface="Söhne"/>
              </a:rPr>
              <a:t>Squared</a:t>
            </a:r>
            <a:r>
              <a:rPr lang="es-ES" sz="1200" b="0" i="0" dirty="0">
                <a:solidFill>
                  <a:srgbClr val="0D0D0D"/>
                </a:solidFill>
                <a:effectLst/>
                <a:latin typeface="Söhne"/>
              </a:rPr>
              <a:t>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Respuesta correcta: c) L2Normalization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Respuesta correcta: b) </a:t>
            </a: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ReLU</a:t>
            </a:r>
            <a:endParaRPr lang="es-E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775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1 </a:t>
            </a: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loss</a:t>
            </a: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function</a:t>
            </a:r>
            <a:endParaRPr lang="es-E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2. </a:t>
            </a: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Sigmoid</a:t>
            </a:r>
            <a:endParaRPr lang="es-E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2. newton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805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1 </a:t>
            </a: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categorical</a:t>
            </a: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crossentropy</a:t>
            </a:r>
            <a:endParaRPr lang="es-E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2. conv2d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3. </a:t>
            </a: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validation_split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692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Linear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Maxpool</a:t>
            </a:r>
            <a:endParaRPr lang="es-E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200" dirty="0">
                <a:solidFill>
                  <a:srgbClr val="000000"/>
                </a:solidFill>
                <a:latin typeface="Verdana" panose="020B0604030504040204" pitchFamily="34" charset="0"/>
              </a:rPr>
              <a:t>SGD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4E20-ECEB-46D0-9C8F-8968493B62B8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496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D9B11-F9B2-BF14-DBF3-34242E293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1A7C44-C121-15B1-7D02-95E480C9C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DA34A-AE54-52D9-2A23-336EDB0E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DB7D5-1983-F312-57DB-1AA96393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E40D27-0E94-FB23-547A-95E44569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730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9D5F0-8A95-161B-AEE2-0DBF65E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7C1AA6-7E13-3127-0E19-F51712476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0BBE57-3E69-BAA8-5AD0-12B68569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1E0D62-6E5E-6FC7-7ED2-0C63A612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FA4F62-C712-431D-CB2E-E92E6709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0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425C7B-41B8-9540-3ABF-5BA8232A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3A287E-4186-BEBF-F216-661EC535A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6BB3F6-EB04-B60D-9EE6-01CE5EBE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FF6448-A063-9026-29E3-2E7AC3C3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AFF164-D295-194C-3BE4-F98CC925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784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F7246-0B19-B662-F340-3310D1C67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95C0E-0190-360F-3C45-6E0E9525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9F8675-97F5-35D2-B12A-816572EF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3E5AA0-3B5D-6DE1-B370-AFFDC2B8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1DC41-144F-3775-8120-9AE6D2BE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886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22760-3E2A-AEB8-E4EE-453E23B2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844A2F-A955-D66C-0E8F-0BF771024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5AA763-BAD8-13CC-6EAE-7720C647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6D4AD-9FDC-BA80-C957-43066DC8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5F0B18-A5FA-FD86-4E86-CE432AD6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5481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F41AB-E727-1594-5E19-5E262AFF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7699B-D75F-D53B-A183-FF0E4BB31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C58CED-46D9-50FC-EFD6-8AFAA0D34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C6F89E-6D3B-BEB6-8CB1-B3532414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2F9EAB-EF8B-D88F-96FD-8D0447D5B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6F05F8-701D-16DE-7F2C-976312DF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294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880CE-C431-45E2-181C-73E4763A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934BE0-E2C4-E216-553A-8D7ACC228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2D11E9-6A88-926B-6F13-0B6FC7BB5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6C031F-C885-60B2-6925-BCDCBF7D2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113C311-50EA-9F11-3ADE-92F3B3A46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207731-79D3-FEB6-BC21-FE29041D5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E6C985-3334-94F8-7019-C40BEA59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9D08E8-F761-7807-41CB-84F68BDD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725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F9998-0D18-42CF-0DC7-7815DA2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865007-A787-2F2D-F272-BDCF75CB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E6CEE7-5D5B-B216-388C-C35890C8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24F078-6D0B-D811-7543-D46336A5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843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1DF14B-CF30-9C25-A68C-95DC8921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290F78-F84E-7FA9-5BE3-52B11ACB1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90D132-527D-C93E-45CB-31BB371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319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816CE-3E35-2C15-0AB8-7831D816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AFEB9B-FBCB-D08F-B496-3B00C0B03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34AF9A-CBAB-4720-9E9E-98764CC57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616EDB-CCA4-5ABE-4B06-8309840C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0E58B5-354B-5B47-9202-6C2D3C982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6106D7-5BEA-65D4-E6DF-BF6CFED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42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FD40D-8F41-7EEA-0056-55814088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411822-286F-DDA0-BB1B-27F5BBAD9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DDC4B6-4185-4F54-1A26-8F570490C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80CC53-E779-D8ED-A776-3918FBB2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2CFE68-5509-34C5-C757-12901DFB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1E20C9-1C6C-48EA-75BB-FCD99F94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208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B6601EB-DE75-A283-3D01-0B99DD63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A01138-944E-4DAA-DF17-B125910BB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1EB54C-0EF0-D612-9DD4-9CB9BC4F6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2390-E4B2-4A0D-8460-33D170166DE2}" type="datetimeFigureOut">
              <a:rPr lang="es-CO" smtClean="0"/>
              <a:t>7/05/2024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C8202E-D23A-03CD-B65F-B339AC157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912DE4-2A3E-EAE2-9351-A0E4D88D3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D99A6-AB3E-47AC-8FB1-38EFAC3FC3E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0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riasg@uniquindio.edu.co" TargetMode="External"/><Relationship Id="rId2" Type="http://schemas.openxmlformats.org/officeDocument/2006/relationships/hyperlink" Target="mailto:jonnatan.arias@utp.edu.c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14EE2-7CC8-1FB9-B50D-50BE09AB0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112" y="3217488"/>
            <a:ext cx="9144000" cy="2387600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Redes Neuronales II -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90167A-F844-9F94-DD27-83345C4FA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05088"/>
            <a:ext cx="9144000" cy="1655762"/>
          </a:xfrm>
        </p:spPr>
        <p:txBody>
          <a:bodyPr/>
          <a:lstStyle/>
          <a:p>
            <a:pPr algn="r">
              <a:lnSpc>
                <a:spcPct val="50000"/>
              </a:lnSpc>
            </a:pPr>
            <a:r>
              <a:rPr lang="es-CO" dirty="0"/>
              <a:t>Jonnatan Arias Garcia</a:t>
            </a:r>
          </a:p>
          <a:p>
            <a:pPr algn="r">
              <a:lnSpc>
                <a:spcPct val="50000"/>
              </a:lnSpc>
            </a:pPr>
            <a:r>
              <a:rPr lang="es-CO" dirty="0">
                <a:hlinkClick r:id="rId2"/>
              </a:rPr>
              <a:t>jonnatan.arias@utp.edu.co</a:t>
            </a:r>
            <a:endParaRPr lang="es-CO" dirty="0"/>
          </a:p>
          <a:p>
            <a:pPr algn="r">
              <a:lnSpc>
                <a:spcPct val="50000"/>
              </a:lnSpc>
            </a:pPr>
            <a:r>
              <a:rPr lang="es-CO" dirty="0">
                <a:hlinkClick r:id="rId3"/>
              </a:rPr>
              <a:t>jariasg@uniquindio.edu.co</a:t>
            </a:r>
            <a:r>
              <a:rPr lang="es-CO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51F9D6-E970-D15A-71F4-F4E111060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653" y="582174"/>
            <a:ext cx="6794694" cy="382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74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87" y="182512"/>
            <a:ext cx="9132619" cy="639637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 central – Core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Layer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009217"/>
            <a:ext cx="8447401" cy="483956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CO" sz="2000" b="1" dirty="0">
                <a:solidFill>
                  <a:srgbClr val="444444"/>
                </a:solidFill>
                <a:latin typeface="Georgia" panose="02040502050405020303" pitchFamily="18" charset="0"/>
              </a:rPr>
              <a:t>Input: </a:t>
            </a:r>
            <a:r>
              <a:rPr lang="es-CO" sz="2000" dirty="0">
                <a:solidFill>
                  <a:srgbClr val="444444"/>
                </a:solidFill>
                <a:latin typeface="Georgia" panose="02040502050405020303" pitchFamily="18" charset="0"/>
              </a:rPr>
              <a:t>Sirve como punto de entrada a la NN y determina la forma y el formato de los datos de entrada.</a:t>
            </a:r>
            <a:endParaRPr lang="es-CO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O" sz="2100" dirty="0" err="1">
                <a:solidFill>
                  <a:srgbClr val="444444"/>
                </a:solidFill>
                <a:latin typeface="Georgia" panose="02040502050405020303" pitchFamily="18" charset="0"/>
              </a:rPr>
              <a:t>Parametros</a:t>
            </a:r>
            <a:r>
              <a:rPr 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CO" altLang="es-CO" sz="2100" dirty="0" err="1">
                <a:solidFill>
                  <a:srgbClr val="FF0000"/>
                </a:solidFill>
                <a:latin typeface="Georgia" panose="02040502050405020303" pitchFamily="18" charset="0"/>
              </a:rPr>
              <a:t>shape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: especifica la forma de los datos de entrada, como (</a:t>
            </a:r>
            <a:r>
              <a:rPr lang="es-CO" altLang="es-CO" sz="2100" dirty="0" err="1">
                <a:solidFill>
                  <a:srgbClr val="444444"/>
                </a:solidFill>
                <a:latin typeface="Georgia" panose="02040502050405020303" pitchFamily="18" charset="0"/>
              </a:rPr>
              <a:t>height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, </a:t>
            </a:r>
            <a:r>
              <a:rPr lang="es-CO" altLang="es-CO" sz="2100" dirty="0" err="1">
                <a:solidFill>
                  <a:srgbClr val="444444"/>
                </a:solidFill>
                <a:latin typeface="Georgia" panose="02040502050405020303" pitchFamily="18" charset="0"/>
              </a:rPr>
              <a:t>width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, </a:t>
            </a:r>
            <a:r>
              <a:rPr lang="es-CO" altLang="es-CO" sz="2100" dirty="0" err="1">
                <a:solidFill>
                  <a:srgbClr val="444444"/>
                </a:solidFill>
                <a:latin typeface="Georgia" panose="02040502050405020303" pitchFamily="18" charset="0"/>
              </a:rPr>
              <a:t>channels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) para imágenes o (</a:t>
            </a:r>
            <a:r>
              <a:rPr lang="es-CO" altLang="es-CO" sz="2100" dirty="0" err="1">
                <a:solidFill>
                  <a:srgbClr val="444444"/>
                </a:solidFill>
                <a:latin typeface="Georgia" panose="02040502050405020303" pitchFamily="18" charset="0"/>
              </a:rPr>
              <a:t>sequence_length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, </a:t>
            </a:r>
            <a:r>
              <a:rPr lang="es-CO" altLang="es-CO" sz="2100" dirty="0" err="1">
                <a:solidFill>
                  <a:srgbClr val="444444"/>
                </a:solidFill>
                <a:latin typeface="Georgia" panose="02040502050405020303" pitchFamily="18" charset="0"/>
              </a:rPr>
              <a:t>input_dim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) para datos secuenciales.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CO" altLang="es-CO" sz="2100" dirty="0" err="1">
                <a:solidFill>
                  <a:srgbClr val="FF0000"/>
                </a:solidFill>
                <a:latin typeface="Georgia" panose="02040502050405020303" pitchFamily="18" charset="0"/>
              </a:rPr>
              <a:t>batch_shape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: Representa el número de muestras por lote durante el entrenamiento.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CO" altLang="es-CO" sz="2100" dirty="0" err="1">
                <a:solidFill>
                  <a:srgbClr val="FF0000"/>
                </a:solidFill>
                <a:latin typeface="Georgia" panose="02040502050405020303" pitchFamily="18" charset="0"/>
              </a:rPr>
              <a:t>name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: Asigna un nombre a la capa de entrada para fines de visualización y depuración.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CO" altLang="es-CO" sz="2100" dirty="0" err="1">
                <a:solidFill>
                  <a:srgbClr val="FF0000"/>
                </a:solidFill>
                <a:latin typeface="Georgia" panose="02040502050405020303" pitchFamily="18" charset="0"/>
              </a:rPr>
              <a:t>dtype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: especifica el tipo de datos de entrada, como float32 o int32.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CO" altLang="es-CO" sz="2100" dirty="0" err="1">
                <a:solidFill>
                  <a:srgbClr val="FF0000"/>
                </a:solidFill>
                <a:latin typeface="Georgia" panose="02040502050405020303" pitchFamily="18" charset="0"/>
              </a:rPr>
              <a:t>sparse</a:t>
            </a:r>
            <a:r>
              <a:rPr lang="es-CO" altLang="es-CO" sz="2100" dirty="0">
                <a:solidFill>
                  <a:srgbClr val="444444"/>
                </a:solidFill>
                <a:latin typeface="Georgia" panose="02040502050405020303" pitchFamily="18" charset="0"/>
              </a:rPr>
              <a:t>: optimiza el uso de la memoria y los cálculos cuando los datos de entrada son escasos, es decir, contienen muchos ceros.</a:t>
            </a:r>
            <a:endParaRPr lang="es-CO" sz="21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s-CO" sz="1400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Input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shape,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batch_shape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name,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dtype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sparse=</a:t>
            </a:r>
            <a:r>
              <a:rPr lang="en-US" sz="1400" b="1" i="0" dirty="0">
                <a:solidFill>
                  <a:srgbClr val="3F7F95"/>
                </a:solidFill>
                <a:effectLst/>
                <a:latin typeface="Source Code Pro" panose="020B0509030403020204" pitchFamily="49" charset="0"/>
              </a:rPr>
              <a:t>FALSE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endParaRPr lang="es-CO" sz="2000" dirty="0">
              <a:solidFill>
                <a:srgbClr val="0C0D0E"/>
              </a:solidFill>
              <a:latin typeface="var(--ff-mono)"/>
            </a:endParaRP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model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 =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Sequential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() </a:t>
            </a: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model.add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(Dense(16,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var(--ff-mono)"/>
              </a:rPr>
              <a:t>input_shape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=(3, 2))) </a:t>
            </a: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model.add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Activation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('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relu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’)) </a:t>
            </a: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var(--ff-mono)"/>
              </a:rPr>
              <a:t>model.add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var(--ff-mono)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var(--ff-mono)"/>
              </a:rPr>
              <a:t>Flatten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var(--ff-mono)"/>
              </a:rPr>
              <a:t>()) </a:t>
            </a: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model.add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(Dense(4)) </a:t>
            </a:r>
          </a:p>
          <a:p>
            <a:pPr marL="0" indent="0">
              <a:buNone/>
            </a:pPr>
            <a:endParaRPr lang="es-CO" sz="2000" dirty="0">
              <a:solidFill>
                <a:srgbClr val="0C0D0E"/>
              </a:solidFill>
              <a:latin typeface="var(--ff-mono)"/>
            </a:endParaRP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50A555C-63EB-DCE3-9598-CA03EC2C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50"/>
            <a:ext cx="184731" cy="3410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39" name="Picture 3" descr="Custom Layers in Keras. Code implementation … | by Naina Chaturvedi |  DataDrivenInvestor">
            <a:extLst>
              <a:ext uri="{FF2B5EF4-FFF2-40B4-BE49-F238E27FC236}">
                <a16:creationId xmlns:a16="http://schemas.microsoft.com/office/drawing/2014/main" id="{63385399-D85B-6106-E153-C50EBA6C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35" y="3023755"/>
            <a:ext cx="3735820" cy="26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72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Reshaping Arrays: How the NumPy Reshape Operation Works - Sparrow Computing">
            <a:extLst>
              <a:ext uri="{FF2B5EF4-FFF2-40B4-BE49-F238E27FC236}">
                <a16:creationId xmlns:a16="http://schemas.microsoft.com/office/drawing/2014/main" id="{630CE95B-7B2C-391F-6DD0-7B828A12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63" y="1750868"/>
            <a:ext cx="6096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87" y="182512"/>
            <a:ext cx="9132619" cy="639637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 central – Core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Layer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009217"/>
            <a:ext cx="8447401" cy="48395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000" b="1" dirty="0" err="1">
                <a:solidFill>
                  <a:srgbClr val="444444"/>
                </a:solidFill>
                <a:latin typeface="Georgia" panose="02040502050405020303" pitchFamily="18" charset="0"/>
              </a:rPr>
              <a:t>Reshape</a:t>
            </a:r>
            <a:r>
              <a:rPr lang="es-CO" sz="2000" b="1" dirty="0">
                <a:solidFill>
                  <a:srgbClr val="444444"/>
                </a:solidFill>
                <a:latin typeface="Georgia" panose="02040502050405020303" pitchFamily="18" charset="0"/>
              </a:rPr>
              <a:t>: </a:t>
            </a:r>
            <a:r>
              <a:rPr lang="es-CO" sz="2000" dirty="0">
                <a:solidFill>
                  <a:srgbClr val="444444"/>
                </a:solidFill>
                <a:latin typeface="Georgia" panose="02040502050405020303" pitchFamily="18" charset="0"/>
              </a:rPr>
              <a:t>redimensiona a una dimensión en </a:t>
            </a:r>
            <a:r>
              <a:rPr lang="es-CO" sz="2000" dirty="0" err="1">
                <a:solidFill>
                  <a:srgbClr val="444444"/>
                </a:solidFill>
                <a:latin typeface="Georgia" panose="02040502050405020303" pitchFamily="18" charset="0"/>
              </a:rPr>
              <a:t>particulas</a:t>
            </a: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alt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sz="1400" b="1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endParaRPr lang="es-CO" altLang="es-CO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s-CO" altLang="es-CO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layer_1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O" altLang="es-CO" sz="1400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s-CO" altLang="es-CO" sz="1400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layer_1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CO" altLang="es-CO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layer_2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s-CO" altLang="es-CO" sz="1400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layer_2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1400" dirty="0">
              <a:solidFill>
                <a:srgbClr val="66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layer_2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input_shape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altLang="es-CO" sz="1400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altLang="es-CO" sz="1400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CO" altLang="es-CO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layer_2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output_shape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altLang="es-CO" sz="1400" dirty="0">
                <a:solidFill>
                  <a:srgbClr val="00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s-CO" altLang="es-CO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7343C0-8A0F-8B24-F8A2-91B5B045F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60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87" y="182512"/>
            <a:ext cx="9132619" cy="639637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 central – Core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Layer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05" y="1175472"/>
            <a:ext cx="8447401" cy="48395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000" b="1" dirty="0">
                <a:solidFill>
                  <a:srgbClr val="444444"/>
                </a:solidFill>
                <a:latin typeface="Georgia" panose="02040502050405020303" pitchFamily="18" charset="0"/>
              </a:rPr>
              <a:t>Permute: </a:t>
            </a:r>
            <a:r>
              <a:rPr lang="es-ES" sz="2000" dirty="0">
                <a:solidFill>
                  <a:srgbClr val="444444"/>
                </a:solidFill>
                <a:latin typeface="Georgia" panose="02040502050405020303" pitchFamily="18" charset="0"/>
              </a:rPr>
              <a:t>también se utiliza para cambiar la forma de la entrada usando un patrón. Por ejemplo, si se aplica Permute con el argumento (2, 1) a una capa que tiene una forma de entrada de (</a:t>
            </a:r>
            <a:r>
              <a:rPr lang="es-ES" sz="2000" dirty="0" err="1">
                <a:solidFill>
                  <a:srgbClr val="444444"/>
                </a:solidFill>
                <a:latin typeface="Georgia" panose="02040502050405020303" pitchFamily="18" charset="0"/>
              </a:rPr>
              <a:t>tamaño_lote</a:t>
            </a:r>
            <a:r>
              <a:rPr lang="es-ES" sz="2000" dirty="0">
                <a:solidFill>
                  <a:srgbClr val="444444"/>
                </a:solidFill>
                <a:latin typeface="Georgia" panose="02040502050405020303" pitchFamily="18" charset="0"/>
              </a:rPr>
              <a:t>, 3, 2), entonces la forma de salida de la capa será (</a:t>
            </a:r>
            <a:r>
              <a:rPr lang="es-ES" sz="2000" dirty="0" err="1">
                <a:solidFill>
                  <a:srgbClr val="444444"/>
                </a:solidFill>
                <a:latin typeface="Georgia" panose="02040502050405020303" pitchFamily="18" charset="0"/>
              </a:rPr>
              <a:t>tamaño_lote</a:t>
            </a:r>
            <a:r>
              <a:rPr lang="es-ES" sz="2000" dirty="0">
                <a:solidFill>
                  <a:srgbClr val="444444"/>
                </a:solidFill>
                <a:latin typeface="Georgia" panose="02040502050405020303" pitchFamily="18" charset="0"/>
              </a:rPr>
              <a:t>, 2, 3).</a:t>
            </a:r>
            <a:endParaRPr lang="es-CO" alt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Sequential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b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model.add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</a:rPr>
              <a:t>Permute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((2, 1),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input_shape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=(10, 64)))</a:t>
            </a:r>
            <a:b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now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model.output_shape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64, 10)</a:t>
            </a:r>
            <a:b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 note: `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`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batch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dimension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716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87" y="182512"/>
            <a:ext cx="9132619" cy="639637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 central – Core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Layer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05" y="1092345"/>
            <a:ext cx="8447401" cy="48395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000" b="1" dirty="0">
                <a:solidFill>
                  <a:srgbClr val="444444"/>
                </a:solidFill>
                <a:latin typeface="Georgia" panose="02040502050405020303" pitchFamily="18" charset="0"/>
              </a:rPr>
              <a:t>Lambda:</a:t>
            </a:r>
            <a:r>
              <a:rPr lang="es-ES" sz="1400" b="0" i="0" dirty="0">
                <a:effectLst/>
                <a:latin typeface="DM Sans" pitchFamily="2" charset="0"/>
              </a:rPr>
              <a:t> </a:t>
            </a:r>
            <a:r>
              <a:rPr lang="es-ES" sz="2000" dirty="0">
                <a:solidFill>
                  <a:srgbClr val="444444"/>
                </a:solidFill>
                <a:latin typeface="Georgia" panose="02040502050405020303" pitchFamily="18" charset="0"/>
              </a:rPr>
              <a:t>se utiliza para transformar los datos de entrada usando una expresión o función. 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rgbClr val="444444"/>
                </a:solidFill>
                <a:latin typeface="Georgia" panose="02040502050405020303" pitchFamily="18" charset="0"/>
              </a:rPr>
              <a:t>Por ejemplo, si se aplica Lambda con la expresión lambda x: x ** 2 a una capa, entonces sus datos de entrada serán elevados al cuadrado antes de procesarse.</a:t>
            </a:r>
            <a:endParaRPr 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alt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keras.layers.Lambda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function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output_shape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=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mask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=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arguments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=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)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2000" dirty="0">
              <a:solidFill>
                <a:srgbClr val="000000"/>
              </a:solidFill>
              <a:latin typeface="inherit"/>
            </a:endParaRPr>
          </a:p>
          <a:p>
            <a:pPr algn="l"/>
            <a:r>
              <a:rPr lang="es-ES" sz="1400" b="0" i="0" dirty="0">
                <a:effectLst/>
                <a:latin typeface="DM Sans" pitchFamily="2" charset="0"/>
              </a:rPr>
              <a:t>función representa la función lambda.</a:t>
            </a:r>
          </a:p>
          <a:p>
            <a:pPr algn="l"/>
            <a:r>
              <a:rPr lang="es-ES" sz="1400" b="0" i="0" dirty="0" err="1">
                <a:effectLst/>
                <a:latin typeface="DM Sans" pitchFamily="2" charset="0"/>
              </a:rPr>
              <a:t>forma_de_salida</a:t>
            </a:r>
            <a:r>
              <a:rPr lang="es-ES" sz="1400" b="0" i="0" dirty="0">
                <a:effectLst/>
                <a:latin typeface="DM Sans" pitchFamily="2" charset="0"/>
              </a:rPr>
              <a:t> representa la forma de la entrada transformada.</a:t>
            </a:r>
          </a:p>
          <a:p>
            <a:pPr algn="l"/>
            <a:r>
              <a:rPr lang="es-ES" sz="1400" b="0" i="0" dirty="0">
                <a:effectLst/>
                <a:latin typeface="DM Sans" pitchFamily="2" charset="0"/>
              </a:rPr>
              <a:t>máscara representa la máscara a aplicar, si es necesario.</a:t>
            </a:r>
          </a:p>
          <a:p>
            <a:pPr algn="l"/>
            <a:r>
              <a:rPr lang="es-ES" sz="1400" b="0" i="0" dirty="0">
                <a:effectLst/>
                <a:latin typeface="DM Sans" pitchFamily="2" charset="0"/>
              </a:rPr>
              <a:t>argumentos representan el argumento opcional para la función lambda como un diccionario.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9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onvolutional Neuronal Network with Keras-Tuner on CIFAR 10 | by Andres  Pinzon | Analytics Vidhya | Medium">
            <a:extLst>
              <a:ext uri="{FF2B5EF4-FFF2-40B4-BE49-F238E27FC236}">
                <a16:creationId xmlns:a16="http://schemas.microsoft.com/office/drawing/2014/main" id="{4C45C29B-3FD8-A3C2-9029-5B966FDA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55" y="1984014"/>
            <a:ext cx="4782415" cy="239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87" y="182512"/>
            <a:ext cx="9132619" cy="639637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 Convolucional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009217"/>
            <a:ext cx="8447401" cy="48395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b="1" dirty="0">
                <a:solidFill>
                  <a:srgbClr val="444444"/>
                </a:solidFill>
                <a:latin typeface="Georgia" panose="02040502050405020303" pitchFamily="18" charset="0"/>
              </a:rPr>
              <a:t>Convolución: </a:t>
            </a:r>
            <a:r>
              <a:rPr lang="es-ES" sz="2000" dirty="0">
                <a:solidFill>
                  <a:srgbClr val="444444"/>
                </a:solidFill>
                <a:latin typeface="Georgia" panose="02040502050405020303" pitchFamily="18" charset="0"/>
              </a:rPr>
              <a:t>Operación de convolución para datos unidimensionales, bidimensionales y tridimensionales respectivamente.</a:t>
            </a:r>
          </a:p>
          <a:p>
            <a:pPr marL="0" indent="0" algn="just">
              <a:buNone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Toda capa de convolución tendrá ciertas propiedades, que la diferencian de otras capas (por ejemplo, capa densa).</a:t>
            </a:r>
          </a:p>
          <a:p>
            <a:pPr marL="0" indent="0" algn="just">
              <a:buNone/>
            </a:pPr>
            <a:endParaRPr lang="es-ES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Conv1D, Conv2D, Conv3D</a:t>
            </a:r>
          </a:p>
          <a:p>
            <a:pPr marL="0" indent="0" algn="just">
              <a:buNone/>
            </a:pPr>
            <a:endParaRPr lang="es-CO" altLang="es-CO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altLang="es-CO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model.add</a:t>
            </a:r>
            <a:r>
              <a:rPr lang="es-CO" altLang="es-CO" sz="1400" dirty="0">
                <a:solidFill>
                  <a:srgbClr val="000000"/>
                </a:solidFill>
                <a:latin typeface="Verdana" panose="020B0604030504040204" pitchFamily="34" charset="0"/>
              </a:rPr>
              <a:t>(Conv2D(32, (3, 3), </a:t>
            </a:r>
            <a:r>
              <a:rPr lang="es-CO" altLang="es-CO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padding</a:t>
            </a:r>
            <a:r>
              <a:rPr lang="es-CO" altLang="es-CO" sz="1400" dirty="0">
                <a:solidFill>
                  <a:srgbClr val="000000"/>
                </a:solidFill>
                <a:latin typeface="Verdana" panose="020B0604030504040204" pitchFamily="34" charset="0"/>
              </a:rPr>
              <a:t>="</a:t>
            </a:r>
            <a:r>
              <a:rPr lang="es-CO" altLang="es-CO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same</a:t>
            </a:r>
            <a:r>
              <a:rPr lang="es-CO" altLang="es-CO" sz="1400" dirty="0">
                <a:solidFill>
                  <a:srgbClr val="000000"/>
                </a:solidFill>
                <a:latin typeface="Verdana" panose="020B0604030504040204" pitchFamily="34" charset="0"/>
              </a:rPr>
              <a:t>", </a:t>
            </a:r>
            <a:r>
              <a:rPr lang="es-CO" altLang="es-CO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activation</a:t>
            </a:r>
            <a:r>
              <a:rPr lang="es-CO" altLang="es-CO" sz="1400" dirty="0">
                <a:solidFill>
                  <a:srgbClr val="000000"/>
                </a:solidFill>
                <a:latin typeface="Verdana" panose="020B0604030504040204" pitchFamily="34" charset="0"/>
              </a:rPr>
              <a:t>="</a:t>
            </a:r>
            <a:r>
              <a:rPr lang="es-CO" altLang="es-CO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relu</a:t>
            </a:r>
            <a:r>
              <a:rPr lang="es-CO" altLang="es-CO" sz="1400" dirty="0">
                <a:solidFill>
                  <a:srgbClr val="000000"/>
                </a:solidFill>
                <a:latin typeface="Verdana" panose="020B0604030504040204" pitchFamily="34" charset="0"/>
              </a:rPr>
              <a:t>")) </a:t>
            </a:r>
            <a:r>
              <a:rPr lang="es-CO" altLang="es-CO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model.add</a:t>
            </a:r>
            <a:r>
              <a:rPr lang="es-CO" altLang="es-CO" sz="1400" dirty="0">
                <a:solidFill>
                  <a:srgbClr val="000000"/>
                </a:solidFill>
                <a:latin typeface="Verdana" panose="020B0604030504040204" pitchFamily="34" charset="0"/>
              </a:rPr>
              <a:t>(MaxPooling2D(</a:t>
            </a:r>
            <a:r>
              <a:rPr lang="es-CO" altLang="es-CO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pool_size</a:t>
            </a:r>
            <a:r>
              <a:rPr lang="es-CO" altLang="es-CO" sz="1400" dirty="0">
                <a:solidFill>
                  <a:srgbClr val="000000"/>
                </a:solidFill>
                <a:latin typeface="Verdana" panose="020B0604030504040204" pitchFamily="34" charset="0"/>
              </a:rPr>
              <a:t>=(2, 2))) </a:t>
            </a:r>
          </a:p>
          <a:p>
            <a:pPr marL="0" indent="0">
              <a:buNone/>
            </a:pPr>
            <a:endParaRPr lang="es-CO" altLang="es-CO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altLang="es-CO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altLang="es-CO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keras.layers.Conv2D(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filters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strides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=(1, 1),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valid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data_format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dilation_rate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=(1, 1),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use_bias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=True,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kernel_initializer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glorot_uniform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bias_initializer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kernel_regularizer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bias_regularizer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activity_regularizer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kernel_constraint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bias_constraint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s-CO" altLang="es-C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CO" altLang="es-CO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altLang="es-CO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F053AB-1884-96F2-87C3-184DED471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8FA536-8853-4A1C-8BEE-397A94B92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7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Capas de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pooling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o agrupamiento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A6EC1B-4425-7B05-7575-72768772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438" y="4497485"/>
            <a:ext cx="5947497" cy="212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4">
            <a:extLst>
              <a:ext uri="{FF2B5EF4-FFF2-40B4-BE49-F238E27FC236}">
                <a16:creationId xmlns:a16="http://schemas.microsoft.com/office/drawing/2014/main" id="{8C0A2236-DD6A-B258-31B2-B99B67CECB5B}"/>
              </a:ext>
            </a:extLst>
          </p:cNvPr>
          <p:cNvSpPr txBox="1">
            <a:spLocks/>
          </p:cNvSpPr>
          <p:nvPr/>
        </p:nvSpPr>
        <p:spPr>
          <a:xfrm>
            <a:off x="385454" y="1009217"/>
            <a:ext cx="8447401" cy="4839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 utiliza para realizar operaciones de agrupación máxima en datos temporales. La firma de la función </a:t>
            </a:r>
            <a:r>
              <a:rPr lang="es-ES" sz="1400" b="1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MaxPooling1D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y sus argumentos con el valor predeterminado es la siguiente:</a:t>
            </a:r>
            <a:endParaRPr lang="es-CO" altLang="es-CO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MaxPooling1D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data_format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channels_last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s-CO" altLang="es-CO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Aquí,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400" b="1" i="0" dirty="0" err="1">
                <a:solidFill>
                  <a:srgbClr val="000000"/>
                </a:solidFill>
                <a:effectLst/>
                <a:latin typeface="inherit"/>
              </a:rPr>
              <a:t>pool_size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se refiere a las ventanas máximas de agrupación.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000000"/>
                </a:solidFill>
                <a:effectLst/>
                <a:latin typeface="inherit"/>
              </a:rPr>
              <a:t>Los avances</a:t>
            </a:r>
            <a:r>
              <a:rPr lang="es-E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se refieren a los factores de reducción de escala.</a:t>
            </a:r>
          </a:p>
          <a:p>
            <a:pPr marL="0" indent="0" algn="l">
              <a:buNone/>
            </a:pPr>
            <a:r>
              <a:rPr lang="es-E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 manera similar, MaxPooling2D y MaxPooling3D se utilizan para operaciones de agrupación Max para datos espaciales.</a:t>
            </a:r>
            <a:endParaRPr 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l" fontAlgn="base">
              <a:buNone/>
            </a:pP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AveragePooling1D(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=2, 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=’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data_format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=’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channels_last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marL="0" indent="0" algn="l" fontAlgn="base">
              <a:buNone/>
            </a:pP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AveragePooling1D(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pool_size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=(2,2), 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strides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=’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data_format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CO" sz="1400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s-CO" sz="14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F818F7-F791-E87B-5C1C-F50C98F99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5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elda de una red neuronal recurrente LSTM. Donde los valores de C son... |  Download Scientific Diagram">
            <a:extLst>
              <a:ext uri="{FF2B5EF4-FFF2-40B4-BE49-F238E27FC236}">
                <a16:creationId xmlns:a16="http://schemas.microsoft.com/office/drawing/2014/main" id="{90DD9473-67B3-7992-9F6F-5F53C739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56" y="1453099"/>
            <a:ext cx="5359977" cy="427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Capas Recurrentes</a:t>
            </a:r>
          </a:p>
        </p:txBody>
      </p:sp>
      <p:sp>
        <p:nvSpPr>
          <p:cNvPr id="3" name="Marcador de contenido 4">
            <a:extLst>
              <a:ext uri="{FF2B5EF4-FFF2-40B4-BE49-F238E27FC236}">
                <a16:creationId xmlns:a16="http://schemas.microsoft.com/office/drawing/2014/main" id="{8C0A2236-DD6A-B258-31B2-B99B67CECB5B}"/>
              </a:ext>
            </a:extLst>
          </p:cNvPr>
          <p:cNvSpPr txBox="1">
            <a:spLocks/>
          </p:cNvSpPr>
          <p:nvPr/>
        </p:nvSpPr>
        <p:spPr>
          <a:xfrm>
            <a:off x="385454" y="1009217"/>
            <a:ext cx="8447401" cy="4839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Red Neuronal Recurrente es una arquitectura que permite analizar secuencias (como texto, conversaciones o videos).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E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Existen dos principales: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*Simple RNN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*LSTM (modelo ajustado de RNN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LongShort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Term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Memory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endParaRPr lang="es-CO" sz="18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F818F7-F791-E87B-5C1C-F50C98F99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8" name="Picture 4" descr="Ejemplo de funcionamiento de la Red Recurrente que entrenaremos en este tutorial">
            <a:extLst>
              <a:ext uri="{FF2B5EF4-FFF2-40B4-BE49-F238E27FC236}">
                <a16:creationId xmlns:a16="http://schemas.microsoft.com/office/drawing/2014/main" id="{E3D3625C-9F2C-4A3D-0CC3-2AF46B59C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45" y="3718631"/>
            <a:ext cx="4546629" cy="25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6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903356-C38C-317D-6651-B3D69562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5229"/>
            <a:ext cx="10373591" cy="35272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Modulo general de Compile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 err="1"/>
              <a:t>Loss</a:t>
            </a:r>
            <a:endParaRPr lang="es-CO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 err="1"/>
              <a:t>Optimizer</a:t>
            </a:r>
            <a:endParaRPr lang="es-CO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 err="1"/>
              <a:t>Metrics</a:t>
            </a:r>
            <a:endParaRPr lang="es-CO" dirty="0"/>
          </a:p>
          <a:p>
            <a:pPr>
              <a:buFont typeface="Wingdings" panose="05000000000000000000" pitchFamily="2" charset="2"/>
              <a:buChar char="Ø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7778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Módulos Centrales (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model.compile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397"/>
            <a:ext cx="10515600" cy="48395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 proporciona funciones integradas relacionadas con redes neuronales para crear correctamente</a:t>
            </a: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Algunas de las funciones son las siguientes:</a:t>
            </a: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r>
              <a:rPr lang="es-E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Módulo de </a:t>
            </a:r>
            <a:r>
              <a:rPr lang="es-ES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Loss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: Funciones de pérdida como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mean_squared_error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mean_absolute_error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poisson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, etc.</a:t>
            </a:r>
          </a:p>
          <a:p>
            <a:pPr marL="0" indent="0" algn="just">
              <a:buNone/>
            </a:pPr>
            <a:r>
              <a:rPr lang="es-E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Módulo optimizador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: El módulo optimizador proporciona funciones de optimización como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adam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sgd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, gradiente descendiente, etc.</a:t>
            </a:r>
          </a:p>
          <a:p>
            <a:pPr marL="0" indent="0" algn="just">
              <a:buNone/>
            </a:pPr>
            <a:r>
              <a:rPr lang="es-ES" sz="21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Metrics</a:t>
            </a:r>
            <a:r>
              <a:rPr lang="es-ES" sz="2100" dirty="0">
                <a:solidFill>
                  <a:srgbClr val="000000"/>
                </a:solidFill>
                <a:latin typeface="Verdana" panose="020B0604030504040204" pitchFamily="34" charset="0"/>
              </a:rPr>
              <a:t> : proporciona una lista de funciones de métricas. Podemos aprenderlo en detalle en el capítulo Entrenamiento de modelos .</a:t>
            </a: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798856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loss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458819"/>
            <a:ext cx="11136086" cy="50340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CO" sz="2400" dirty="0" err="1">
                <a:solidFill>
                  <a:srgbClr val="0D0D0D"/>
                </a:solidFill>
                <a:latin typeface="Söhne"/>
              </a:rPr>
              <a:t>Loss</a:t>
            </a:r>
            <a:r>
              <a:rPr lang="es-CO" sz="24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s-CO" sz="2400" dirty="0" err="1">
                <a:solidFill>
                  <a:srgbClr val="0D0D0D"/>
                </a:solidFill>
                <a:latin typeface="Söhne"/>
              </a:rPr>
              <a:t>function</a:t>
            </a:r>
            <a:r>
              <a:rPr lang="es-CO" sz="2400" dirty="0">
                <a:solidFill>
                  <a:srgbClr val="0D0D0D"/>
                </a:solidFill>
                <a:latin typeface="Söhne"/>
              </a:rPr>
              <a:t>, es usado para encontrar el error o la desviación en el proceso de aprendizaje.</a:t>
            </a:r>
          </a:p>
          <a:p>
            <a:pPr marL="0" indent="0">
              <a:buNone/>
            </a:pPr>
            <a:r>
              <a:rPr lang="es-CO" sz="2400" dirty="0" err="1">
                <a:solidFill>
                  <a:srgbClr val="0D0D0D"/>
                </a:solidFill>
                <a:latin typeface="Söhne"/>
              </a:rPr>
              <a:t>Keras</a:t>
            </a:r>
            <a:r>
              <a:rPr lang="es-CO" sz="2400" dirty="0">
                <a:solidFill>
                  <a:srgbClr val="0D0D0D"/>
                </a:solidFill>
                <a:latin typeface="Söhne"/>
              </a:rPr>
              <a:t>, provee varias opciones, las cuales pueden funcionar bien dependiendo la tarea y los datos.</a:t>
            </a:r>
          </a:p>
          <a:p>
            <a:pPr marL="0" indent="0" algn="just">
              <a:buNone/>
            </a:pPr>
            <a:endParaRPr lang="es-CO" sz="2000" dirty="0"/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mean_squared_error</a:t>
            </a: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(MSE)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regresión: Es útil cuando se busca minimizar el error cuadrático medio entre las predicciones y los valores reales.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mean_absolute_error</a:t>
            </a: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(MAE)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regresión: Similar a MSE pero considera el error absoluto promedio. Es menos sensible a valores extremos que el MSE.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mean_absolute_percentage_error</a:t>
            </a: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(MAPE)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regresión: Útil para evaluar el rendimiento en términos de porcentaje de error absoluto medio.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mean_squared_logarithmic_error</a:t>
            </a: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(MSLE)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regresión: Es útil cuando las variables objetivo están en una escala logarítmica y se busca minimizar el error cuadrático medio entre los logaritmos de las predicciones y los logaritmos de los valores reales.</a:t>
            </a:r>
          </a:p>
          <a:p>
            <a:pPr marL="0" indent="0" algn="just">
              <a:buNone/>
            </a:pPr>
            <a:endParaRPr lang="es-CO" sz="2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4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903356-C38C-317D-6651-B3D69562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803"/>
            <a:ext cx="10373591" cy="48796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CO" dirty="0" err="1"/>
              <a:t>Model</a:t>
            </a:r>
            <a:r>
              <a:rPr lang="es-CO" dirty="0"/>
              <a:t> </a:t>
            </a:r>
            <a:r>
              <a:rPr lang="es-CO" dirty="0" err="1"/>
              <a:t>Sequential</a:t>
            </a:r>
            <a:r>
              <a:rPr lang="es-CO" dirty="0"/>
              <a:t>  -&gt;Capas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/>
              <a:t>Core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 err="1"/>
              <a:t>Convolution</a:t>
            </a:r>
            <a:endParaRPr lang="es-CO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 err="1"/>
              <a:t>Pooling</a:t>
            </a:r>
            <a:endParaRPr lang="es-CO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 err="1"/>
              <a:t>Recurrent</a:t>
            </a:r>
            <a:endParaRPr lang="es-CO" dirty="0"/>
          </a:p>
          <a:p>
            <a:pPr lvl="1"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Módulo compile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 err="1"/>
              <a:t>Fit</a:t>
            </a:r>
            <a:r>
              <a:rPr lang="es-CO" dirty="0"/>
              <a:t>, </a:t>
            </a:r>
            <a:r>
              <a:rPr lang="es-CO" dirty="0" err="1"/>
              <a:t>evaluate</a:t>
            </a:r>
            <a:r>
              <a:rPr lang="es-CO" dirty="0"/>
              <a:t> y </a:t>
            </a:r>
            <a:r>
              <a:rPr lang="es-CO" dirty="0" err="1"/>
              <a:t>predict</a:t>
            </a:r>
            <a:endParaRPr lang="es-CO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dirty="0"/>
              <a:t>Módulos generales</a:t>
            </a:r>
          </a:p>
          <a:p>
            <a:pPr marL="0" indent="0">
              <a:buNone/>
            </a:pPr>
            <a:endParaRPr lang="es-CO" dirty="0"/>
          </a:p>
          <a:p>
            <a:pPr>
              <a:buFont typeface="Wingdings" panose="05000000000000000000" pitchFamily="2" charset="2"/>
              <a:buChar char="Ø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2158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loss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337397"/>
            <a:ext cx="11136086" cy="5034056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5. </a:t>
            </a:r>
            <a:r>
              <a:rPr lang="es-ES" b="1" dirty="0" err="1">
                <a:solidFill>
                  <a:srgbClr val="0D0D0D"/>
                </a:solidFill>
                <a:latin typeface="Söhne"/>
              </a:rPr>
              <a:t>S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quared_hinge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hinge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clasificación binaria: Estas funciones de error se utilizan comúnmente en SVM (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Support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 Vector Machine) y pueden ser útiles cuando se entrena una red neuronal para problemas de clasificación binaria.</a:t>
            </a: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6.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categorical_hinge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clasificación multiclase: Similar a la función 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hinge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, pero adaptada para problemas de clasificación multiclase.</a:t>
            </a: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7.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logcosh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regresión: Se utiliza para abordar el problema de los valores atípicos en problemas de regresión, ya que penaliza menos los errores más grandes en comparación con MSE.</a:t>
            </a: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8.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huber_loss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0" indent="0" algn="l">
              <a:buNone/>
            </a:pPr>
            <a:r>
              <a:rPr lang="es-ES" sz="2400" dirty="0">
                <a:solidFill>
                  <a:srgbClr val="0D0D0D"/>
                </a:solidFill>
                <a:latin typeface="Söhne"/>
              </a:rPr>
              <a:t>         Tareas de regresión: Funciona bien cuando se enfrenta a datos con ruido o valores atípicos,  ya que proporciona una penalización menos severa para los errores grandes que MSE.</a:t>
            </a:r>
            <a:endParaRPr lang="es-CO" sz="2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925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loss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077686"/>
            <a:ext cx="11136086" cy="5415189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9. </a:t>
            </a:r>
            <a:r>
              <a:rPr lang="es-ES" b="1" dirty="0" err="1">
                <a:solidFill>
                  <a:srgbClr val="0D0D0D"/>
                </a:solidFill>
                <a:latin typeface="Söhne"/>
              </a:rPr>
              <a:t>C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ategorical_crossentropy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sparse_categorical_crossentropy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0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clasificación multiclase: La diferencia entre ellas radica en el formato de las etiquetas de destino: '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categorical_crossentropy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' espera que las etiquetas estén codificadas en un formato 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one-hot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, mientras que '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sparse_categorical_crossentropy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' espera índices enteros de las clases.</a:t>
            </a: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10.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binary_crossentropy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0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clasificación binaria: Es útil donde las etiquetas de destino están en formato binario.</a:t>
            </a:r>
          </a:p>
          <a:p>
            <a:pPr marL="0" indent="0" algn="l">
              <a:buNone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11.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kullback_leibler_divergence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0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clasificación o regresión con distribuciones de probabilidad: Mide la divergencia entre dos distribuciones de probabilidad. Se utiliza en problemas donde se desea que la salida de la red se parezca a una distribución de probabilidad específica.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73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loss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077686"/>
            <a:ext cx="11136086" cy="5415189"/>
          </a:xfrm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 startAt="12"/>
            </a:pPr>
            <a:r>
              <a:rPr lang="es-ES" b="1" i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poisson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0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regresión: Es útil cuando se modelan datos de conteo que siguen una distribución de Poisson, como en problemas de predicción de recuentos.</a:t>
            </a:r>
          </a:p>
          <a:p>
            <a:pPr algn="l">
              <a:buFont typeface="+mj-lt"/>
              <a:buAutoNum type="arabicPeriod" startAt="13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cosine_proximity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0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regresión: Mide la similitud del coseno entre las etiquetas reales y las predicciones. Se puede usar en problemas de regresión donde la magnitud absoluta de las predicciones no es tan importante como la dirección.</a:t>
            </a:r>
          </a:p>
          <a:p>
            <a:pPr algn="l">
              <a:buFont typeface="+mj-lt"/>
              <a:buAutoNum type="arabicPeriod" startAt="14"/>
            </a:pPr>
            <a:r>
              <a:rPr lang="es-E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is_categorical_crossentropy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0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Tareas de clasificación multiclase: Similar a '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categorical_crossentropy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' pero puede ser útil en situaciones donde las clases están desequilibradas y se quiere penalizar más los errores en las clases minoritarias.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33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Optimizer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337397"/>
            <a:ext cx="11136086" cy="515547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dirty="0">
                <a:solidFill>
                  <a:srgbClr val="0D0D0D"/>
                </a:solidFill>
                <a:latin typeface="Söhne"/>
              </a:rPr>
              <a:t>Optimización es un proceso de ajuste “Optimo” comparando predicción mediante la función de perdida.</a:t>
            </a:r>
          </a:p>
          <a:p>
            <a:pPr marL="0" indent="0" algn="l">
              <a:buNone/>
            </a:pPr>
            <a:endParaRPr lang="es-ES" dirty="0">
              <a:solidFill>
                <a:srgbClr val="0D0D0D"/>
              </a:solidFill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SGD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 −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Stochastic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gradient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descent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optimizer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keras.optimizers.SGD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learning_rate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0.01,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momentum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0.0,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nesterov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False)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RMSprop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 −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RMSProp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optimizer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keras.optimizers.RMSprop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learning_rate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0.001, rho = 0.9)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Adagrad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 −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Adagrad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optimizer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keras.optimizers.Adagrad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learning_rate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0.01)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Adadelta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 −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Adadelta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optimizer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keras.optimizers.Adadelta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learning_rate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1.0, rho = 0.95)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65A37F-16F8-C841-3326-830C260CE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55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Optimizer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337397"/>
            <a:ext cx="11136086" cy="515547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s-CO" alt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Adam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 − Adam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optimizer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keras.optimizers.Adam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(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learning_rate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0.001, beta_1 = 0.9, beta_2 = 0.999,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amsgrad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False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Adamax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 −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Adamax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optimizer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Adam.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keras.optimizers.Adamax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learning_rate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0.002, beta_1 = 0.9, beta_2 = 0.999)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Nadam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 −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Nesterov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Adam 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optimizer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keras.optimizers.Nadam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s-CO" alt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learning_rate</a:t>
            </a:r>
            <a:r>
              <a:rPr lang="es-CO" alt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= 0.002, beta_1 = 0.9, beta_2 = 0.999)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…. ETC ….</a:t>
            </a: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65A37F-16F8-C841-3326-830C260CE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4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Metrics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337397"/>
            <a:ext cx="11136086" cy="515547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Metrica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 es usada para evaluar el desempeño de nuestro modelo.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Es similar a </a:t>
            </a:r>
            <a:r>
              <a:rPr lang="es-ES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Loss</a:t>
            </a:r>
            <a:r>
              <a:rPr lang="es-E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ES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Function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, pero no usa el proceso de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entremaniento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indent="0" algn="l">
              <a:buNone/>
            </a:pP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accuracy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utilizada en problemas de clasificación donde se busca evaluar la precisión general del modelo en todas las clases. Es adecuada para problemas de clasificación binaria y multiclase.</a:t>
            </a:r>
          </a:p>
          <a:p>
            <a:pPr marL="0" indent="0" algn="l">
              <a:buNone/>
            </a:pPr>
            <a:endParaRPr lang="es-ES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binary_accuracy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Similar a '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accuracy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', pero específicamente diseñada para problemas de clasificación binaria.</a:t>
            </a:r>
          </a:p>
          <a:p>
            <a:pPr marL="457200" lvl="1" indent="0" algn="l">
              <a:buNone/>
            </a:pP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categorical_accuracy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clasificación multiclase con etiquetas codificadas en formato 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one-hot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457200" lvl="1" indent="0" algn="l">
              <a:buNone/>
            </a:pPr>
            <a:endParaRPr lang="es-E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sparse_categorical_accuracy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Similar a '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categorical_accuracy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', pero diseñada para problemas de clasificación multiclase donde las etiquetas de destino son índices enteros en lugar de estar codificadas en formato 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one-hot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. Es útil cuando las etiquetas son enteros en lugar de vectores binarios.</a:t>
            </a:r>
          </a:p>
          <a:p>
            <a:pPr marL="0" indent="0" algn="l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65A37F-16F8-C841-3326-830C260CE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1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Metrics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337397"/>
            <a:ext cx="11136086" cy="515547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top_k_categorical_accuracy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dirty="0">
                <a:solidFill>
                  <a:srgbClr val="0D0D0D"/>
                </a:solidFill>
                <a:latin typeface="Söhne"/>
              </a:rPr>
              <a:t>M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ide la tasa de éxito si la clase verdadera está dentro de las k clases más probables predichas por el modelo. Es útil cuando se quiere evaluar si el modelo es capaz de predecir la clase correcta entre un conjunto de clases candidatas.</a:t>
            </a:r>
          </a:p>
          <a:p>
            <a:pPr marL="0" indent="0" algn="l">
              <a:buNone/>
            </a:pP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sparse_top_k_categorical_accuracy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Similar a '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top_k_categorical_accuracy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', pero diseñada para problemas de clasificación multiclase donde las etiquetas de destino son índices enteros en lugar de estar codificadas en formato </a:t>
            </a:r>
            <a:r>
              <a:rPr lang="es-ES" b="0" i="0" dirty="0" err="1">
                <a:solidFill>
                  <a:srgbClr val="0D0D0D"/>
                </a:solidFill>
                <a:effectLst/>
                <a:latin typeface="Söhne"/>
              </a:rPr>
              <a:t>one-hot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. Es útil cuando las etiquetas son enteros en lugar de vectores binarios.</a:t>
            </a:r>
          </a:p>
          <a:p>
            <a:pPr marL="0" indent="0" algn="l">
              <a:buNone/>
            </a:pPr>
            <a:r>
              <a:rPr lang="es-ES" b="1" i="0" dirty="0" err="1">
                <a:solidFill>
                  <a:srgbClr val="0D0D0D"/>
                </a:solidFill>
                <a:effectLst/>
                <a:latin typeface="Söhne"/>
              </a:rPr>
              <a:t>cosine_proximity</a:t>
            </a: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l"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</a:rPr>
              <a:t>Se utiliza para problemas de regresión donde la similitud entre vectores de salida es importante. Mide la similitud del coseno entre las etiquetas reales y las predicciones.</a:t>
            </a:r>
          </a:p>
          <a:p>
            <a:pPr marL="0" indent="0" algn="l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65A37F-16F8-C841-3326-830C260CE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638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Model</a:t>
            </a:r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 Compile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337397"/>
            <a:ext cx="11136086" cy="515547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Model.compile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(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FFC000"/>
                </a:solidFill>
                <a:latin typeface="Söhne"/>
              </a:rPr>
              <a:t>optimizer</a:t>
            </a:r>
            <a:r>
              <a:rPr lang="es-CO" altLang="es-CO" sz="2000" dirty="0">
                <a:solidFill>
                  <a:srgbClr val="FFC000"/>
                </a:solidFill>
                <a:latin typeface="Söhne"/>
              </a:rPr>
              <a:t>="</a:t>
            </a:r>
            <a:r>
              <a:rPr lang="es-CO" altLang="es-CO" sz="2000" dirty="0" err="1">
                <a:solidFill>
                  <a:srgbClr val="FFC000"/>
                </a:solidFill>
                <a:latin typeface="Söhne"/>
              </a:rPr>
              <a:t>rmsprop</a:t>
            </a:r>
            <a:r>
              <a:rPr lang="es-CO" altLang="es-CO" sz="2000" dirty="0">
                <a:solidFill>
                  <a:srgbClr val="FFC000"/>
                </a:solidFill>
                <a:latin typeface="Söhne"/>
              </a:rPr>
              <a:t>",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070C0"/>
                </a:solidFill>
                <a:latin typeface="Söhne"/>
              </a:rPr>
              <a:t>loss</a:t>
            </a:r>
            <a:r>
              <a:rPr lang="es-CO" altLang="es-CO" sz="2000" dirty="0">
                <a:solidFill>
                  <a:srgbClr val="0070C0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070C0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070C0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FF0000"/>
                </a:solidFill>
                <a:latin typeface="Söhne"/>
              </a:rPr>
              <a:t>metrics</a:t>
            </a:r>
            <a:r>
              <a:rPr lang="es-CO" altLang="es-CO" sz="2000" dirty="0">
                <a:solidFill>
                  <a:srgbClr val="FF0000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FF0000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FF0000"/>
                </a:solidFill>
                <a:latin typeface="Söhne"/>
              </a:rPr>
              <a:t>,</a:t>
            </a:r>
            <a:endParaRPr lang="es-CO" altLang="es-CO" sz="2000" dirty="0">
              <a:solidFill>
                <a:srgbClr val="0070C0"/>
              </a:solidFill>
              <a:latin typeface="Söhne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loss_weights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weighted_metrics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run_eagerly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=False,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steps_per_execution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=1,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jit_compile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="auto",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auto_scale_loss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=True, ) </a:t>
            </a:r>
          </a:p>
          <a:p>
            <a:pPr marL="0" indent="0" algn="l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65A37F-16F8-C841-3326-830C260CE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8065F9-D28A-4A91-8D25-DE6482F50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36" y="1690688"/>
            <a:ext cx="6550107" cy="24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95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Model</a:t>
            </a:r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 Compile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337397"/>
            <a:ext cx="11136086" cy="515547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s-ES" sz="2400" b="1" i="0" dirty="0">
                <a:solidFill>
                  <a:srgbClr val="0D0D0D"/>
                </a:solidFill>
                <a:effectLst/>
                <a:latin typeface="Söhne"/>
              </a:rPr>
              <a:t>Recomendaciones según el tipo de tarea:</a:t>
            </a:r>
          </a:p>
          <a:p>
            <a:pPr marL="0" indent="0" algn="l">
              <a:buNone/>
            </a:pPr>
            <a:r>
              <a:rPr lang="es-ES" sz="2400" b="1" dirty="0">
                <a:solidFill>
                  <a:srgbClr val="0D0D0D"/>
                </a:solidFill>
                <a:latin typeface="Söhne"/>
              </a:rPr>
              <a:t>Para tareas de predicción (regresión):</a:t>
            </a:r>
          </a:p>
          <a:p>
            <a:pPr marL="0" indent="0" algn="l">
              <a:buNone/>
            </a:pPr>
            <a:r>
              <a:rPr lang="es-ES" sz="2400" dirty="0">
                <a:solidFill>
                  <a:srgbClr val="0D0D0D"/>
                </a:solidFill>
                <a:latin typeface="Söhne"/>
              </a:rPr>
              <a:t>	</a:t>
            </a:r>
            <a:r>
              <a:rPr lang="es-ES" sz="2400" b="1" dirty="0" err="1">
                <a:solidFill>
                  <a:srgbClr val="0D0D0D"/>
                </a:solidFill>
                <a:latin typeface="Söhne"/>
              </a:rPr>
              <a:t>Optimizer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: </a:t>
            </a:r>
            <a:r>
              <a:rPr lang="es-ES" sz="2400" dirty="0">
                <a:solidFill>
                  <a:srgbClr val="FF0000"/>
                </a:solidFill>
                <a:latin typeface="Söhne"/>
              </a:rPr>
              <a:t>Adam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 es una buena opción para empezar debido a su buen rendimiento en 	una amplia variedad de problemas de regresión.</a:t>
            </a:r>
          </a:p>
          <a:p>
            <a:pPr marL="0" indent="0" algn="l">
              <a:buNone/>
            </a:pPr>
            <a:r>
              <a:rPr lang="es-ES" sz="2400" dirty="0">
                <a:solidFill>
                  <a:srgbClr val="0D0D0D"/>
                </a:solidFill>
                <a:latin typeface="Söhne"/>
              </a:rPr>
              <a:t>	</a:t>
            </a:r>
            <a:r>
              <a:rPr lang="es-ES" sz="2400" b="1" dirty="0" err="1">
                <a:solidFill>
                  <a:srgbClr val="0D0D0D"/>
                </a:solidFill>
                <a:latin typeface="Söhne"/>
              </a:rPr>
              <a:t>Loss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: Dependiendo de la naturaleza del problema, se puede utilizar </a:t>
            </a:r>
            <a:r>
              <a:rPr lang="es-ES" sz="2400" dirty="0">
                <a:solidFill>
                  <a:srgbClr val="FF0000"/>
                </a:solidFill>
                <a:latin typeface="Söhne"/>
              </a:rPr>
              <a:t>'</a:t>
            </a:r>
            <a:r>
              <a:rPr lang="es-ES" sz="2400" dirty="0" err="1">
                <a:solidFill>
                  <a:srgbClr val="FF0000"/>
                </a:solidFill>
                <a:latin typeface="Söhne"/>
              </a:rPr>
              <a:t>mse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' (error 	cuadrático medio), 'mae' (error absoluto medio), o '</a:t>
            </a:r>
            <a:r>
              <a:rPr lang="es-ES" sz="2400" dirty="0" err="1">
                <a:solidFill>
                  <a:srgbClr val="0D0D0D"/>
                </a:solidFill>
                <a:latin typeface="Söhne"/>
              </a:rPr>
              <a:t>huber_loss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' (pérdida de Huber).</a:t>
            </a:r>
          </a:p>
          <a:p>
            <a:pPr marL="0" indent="0" algn="l">
              <a:buNone/>
            </a:pPr>
            <a:r>
              <a:rPr lang="es-ES" sz="2400" dirty="0">
                <a:solidFill>
                  <a:srgbClr val="0D0D0D"/>
                </a:solidFill>
                <a:latin typeface="Söhne"/>
              </a:rPr>
              <a:t>	</a:t>
            </a:r>
            <a:r>
              <a:rPr lang="es-ES" sz="2400" b="1" dirty="0" err="1">
                <a:solidFill>
                  <a:srgbClr val="0D0D0D"/>
                </a:solidFill>
                <a:latin typeface="Söhne"/>
              </a:rPr>
              <a:t>Metrics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: el </a:t>
            </a:r>
            <a:r>
              <a:rPr lang="es-ES" sz="2400" dirty="0" err="1">
                <a:solidFill>
                  <a:srgbClr val="FF0000"/>
                </a:solidFill>
                <a:latin typeface="Söhne"/>
              </a:rPr>
              <a:t>loss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s-ES" sz="2400" dirty="0" err="1">
                <a:solidFill>
                  <a:srgbClr val="0D0D0D"/>
                </a:solidFill>
                <a:latin typeface="Söhne"/>
              </a:rPr>
              <a:t>ó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s-ES" sz="2400" dirty="0">
                <a:latin typeface="Söhne"/>
              </a:rPr>
              <a:t>‘</a:t>
            </a:r>
            <a:r>
              <a:rPr lang="es-ES" sz="2400" dirty="0" err="1">
                <a:latin typeface="Söhne"/>
              </a:rPr>
              <a:t>mse</a:t>
            </a:r>
            <a:r>
              <a:rPr lang="es-ES" sz="2400" dirty="0">
                <a:latin typeface="Söhne"/>
              </a:rPr>
              <a:t>’</a:t>
            </a:r>
            <a:r>
              <a:rPr lang="es-ES" sz="2400" dirty="0">
                <a:solidFill>
                  <a:srgbClr val="FF0000"/>
                </a:solidFill>
                <a:latin typeface="Söhne"/>
              </a:rPr>
              <a:t>, 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'mae', '</a:t>
            </a:r>
            <a:r>
              <a:rPr lang="es-ES" sz="2400" dirty="0" err="1">
                <a:solidFill>
                  <a:srgbClr val="0D0D0D"/>
                </a:solidFill>
                <a:latin typeface="Söhne"/>
              </a:rPr>
              <a:t>r_squared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' son métricas comunes para problemas de regresión.</a:t>
            </a:r>
          </a:p>
          <a:p>
            <a:pPr marL="0" indent="0" algn="l">
              <a:buNone/>
            </a:pPr>
            <a:r>
              <a:rPr lang="es-ES" sz="2400" b="1" dirty="0">
                <a:solidFill>
                  <a:srgbClr val="0D0D0D"/>
                </a:solidFill>
                <a:latin typeface="Söhne"/>
              </a:rPr>
              <a:t>Para tareas de clasificación:</a:t>
            </a:r>
          </a:p>
          <a:p>
            <a:pPr marL="0" indent="0" algn="l">
              <a:buNone/>
            </a:pPr>
            <a:r>
              <a:rPr lang="es-ES" sz="2400" dirty="0">
                <a:solidFill>
                  <a:srgbClr val="0D0D0D"/>
                </a:solidFill>
                <a:latin typeface="Söhne"/>
              </a:rPr>
              <a:t>	</a:t>
            </a:r>
            <a:r>
              <a:rPr lang="es-ES" sz="2400" b="1" dirty="0" err="1">
                <a:solidFill>
                  <a:srgbClr val="0D0D0D"/>
                </a:solidFill>
                <a:latin typeface="Söhne"/>
              </a:rPr>
              <a:t>Optimizer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: </a:t>
            </a:r>
            <a:r>
              <a:rPr lang="es-ES" sz="2400" dirty="0">
                <a:solidFill>
                  <a:srgbClr val="FF0000"/>
                </a:solidFill>
                <a:latin typeface="Söhne"/>
              </a:rPr>
              <a:t>Adam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 o </a:t>
            </a:r>
            <a:r>
              <a:rPr lang="es-ES" sz="2400" dirty="0" err="1">
                <a:solidFill>
                  <a:srgbClr val="0D0D0D"/>
                </a:solidFill>
                <a:latin typeface="Söhne"/>
              </a:rPr>
              <a:t>RMSprop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 son opciones sólidas para comenzar en la mayoría de los 	casos.</a:t>
            </a:r>
          </a:p>
          <a:p>
            <a:pPr marL="0" indent="0" algn="l">
              <a:buNone/>
            </a:pPr>
            <a:r>
              <a:rPr lang="es-ES" sz="2400" dirty="0">
                <a:solidFill>
                  <a:srgbClr val="0D0D0D"/>
                </a:solidFill>
                <a:latin typeface="Söhne"/>
              </a:rPr>
              <a:t>	</a:t>
            </a:r>
            <a:r>
              <a:rPr lang="es-ES" sz="2400" b="1" dirty="0" err="1">
                <a:solidFill>
                  <a:srgbClr val="0D0D0D"/>
                </a:solidFill>
                <a:latin typeface="Söhne"/>
              </a:rPr>
              <a:t>Loss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: Para clasificación binaria, '</a:t>
            </a:r>
            <a:r>
              <a:rPr lang="es-ES" sz="2400" dirty="0" err="1">
                <a:solidFill>
                  <a:srgbClr val="0D0D0D"/>
                </a:solidFill>
                <a:latin typeface="Söhne"/>
              </a:rPr>
              <a:t>binary_</a:t>
            </a:r>
            <a:r>
              <a:rPr lang="es-ES" sz="2400" dirty="0" err="1">
                <a:solidFill>
                  <a:srgbClr val="FF0000"/>
                </a:solidFill>
                <a:latin typeface="Söhne"/>
              </a:rPr>
              <a:t>crossentropy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'; para clasificación multiclase, 	'</a:t>
            </a:r>
            <a:r>
              <a:rPr lang="es-ES" sz="2400" dirty="0" err="1">
                <a:solidFill>
                  <a:srgbClr val="0D0D0D"/>
                </a:solidFill>
                <a:latin typeface="Söhne"/>
              </a:rPr>
              <a:t>categorical_crossentropy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’.</a:t>
            </a:r>
          </a:p>
          <a:p>
            <a:pPr marL="0" indent="0" algn="l">
              <a:buNone/>
            </a:pPr>
            <a:r>
              <a:rPr lang="es-ES" sz="2400" dirty="0">
                <a:solidFill>
                  <a:srgbClr val="0D0D0D"/>
                </a:solidFill>
                <a:latin typeface="Söhne"/>
              </a:rPr>
              <a:t>	</a:t>
            </a:r>
            <a:r>
              <a:rPr lang="es-ES" sz="2400" b="1" dirty="0" err="1">
                <a:solidFill>
                  <a:srgbClr val="0D0D0D"/>
                </a:solidFill>
                <a:latin typeface="Söhne"/>
              </a:rPr>
              <a:t>Metrics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: </a:t>
            </a:r>
            <a:r>
              <a:rPr lang="es-ES" sz="2400" dirty="0">
                <a:solidFill>
                  <a:srgbClr val="FF0000"/>
                </a:solidFill>
                <a:latin typeface="Söhne"/>
              </a:rPr>
              <a:t>'</a:t>
            </a:r>
            <a:r>
              <a:rPr lang="es-ES" sz="2400" dirty="0" err="1">
                <a:solidFill>
                  <a:srgbClr val="FF0000"/>
                </a:solidFill>
                <a:latin typeface="Söhne"/>
              </a:rPr>
              <a:t>accuracy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' es una métrica común para la clasificación, pero también se pueden 	considerar otras métricas como ‘</a:t>
            </a:r>
            <a:r>
              <a:rPr lang="es-ES" sz="2400" dirty="0" err="1">
                <a:solidFill>
                  <a:srgbClr val="0D0D0D"/>
                </a:solidFill>
                <a:latin typeface="Söhne"/>
              </a:rPr>
              <a:t>Confusion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s-ES" sz="2400" dirty="0" err="1">
                <a:solidFill>
                  <a:srgbClr val="0D0D0D"/>
                </a:solidFill>
                <a:latin typeface="Söhne"/>
              </a:rPr>
              <a:t>Matix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', ‘</a:t>
            </a:r>
            <a:r>
              <a:rPr lang="es-ES" sz="2400" dirty="0" err="1">
                <a:solidFill>
                  <a:srgbClr val="0D0D0D"/>
                </a:solidFill>
                <a:latin typeface="Söhne"/>
              </a:rPr>
              <a:t>Recall</a:t>
            </a:r>
            <a:r>
              <a:rPr lang="es-ES" sz="2400" dirty="0">
                <a:solidFill>
                  <a:srgbClr val="0D0D0D"/>
                </a:solidFill>
                <a:latin typeface="Söhne"/>
              </a:rPr>
              <a:t>', 'f1-score' dependiendo de los 	requisitos específicos del problema.</a:t>
            </a:r>
          </a:p>
          <a:p>
            <a:pPr marL="0" indent="0" algn="l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65A37F-16F8-C841-3326-830C260CE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294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5400" dirty="0">
                <a:solidFill>
                  <a:schemeClr val="accent1">
                    <a:lumMod val="75000"/>
                  </a:schemeClr>
                </a:solidFill>
              </a:rPr>
              <a:t>Módulos de entrenamiento </a:t>
            </a:r>
            <a:r>
              <a:rPr lang="es-CO" sz="5400" dirty="0" err="1">
                <a:solidFill>
                  <a:schemeClr val="accent1">
                    <a:lumMod val="75000"/>
                  </a:schemeClr>
                </a:solidFill>
              </a:rPr>
              <a:t>fit</a:t>
            </a:r>
            <a:endParaRPr lang="es-CO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183341"/>
            <a:ext cx="11136086" cy="5309534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Model.fit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(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>
                <a:solidFill>
                  <a:srgbClr val="FFC000"/>
                </a:solidFill>
                <a:latin typeface="Söhne"/>
              </a:rPr>
              <a:t>x=</a:t>
            </a:r>
            <a:r>
              <a:rPr lang="es-CO" altLang="es-CO" sz="2000" dirty="0" err="1">
                <a:solidFill>
                  <a:srgbClr val="FFC000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FFC000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>
                <a:solidFill>
                  <a:srgbClr val="FFC000"/>
                </a:solidFill>
                <a:latin typeface="Söhne"/>
              </a:rPr>
              <a:t>y=</a:t>
            </a:r>
            <a:r>
              <a:rPr lang="es-CO" altLang="es-CO" sz="2000" dirty="0" err="1">
                <a:solidFill>
                  <a:srgbClr val="FFC000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FFC000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070C0"/>
                </a:solidFill>
                <a:latin typeface="Söhne"/>
              </a:rPr>
              <a:t>batch_size</a:t>
            </a:r>
            <a:r>
              <a:rPr lang="es-CO" altLang="es-CO" sz="2000" dirty="0">
                <a:solidFill>
                  <a:srgbClr val="0070C0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070C0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070C0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070C0"/>
                </a:solidFill>
                <a:latin typeface="Söhne"/>
              </a:rPr>
              <a:t>epochs</a:t>
            </a:r>
            <a:r>
              <a:rPr lang="es-CO" altLang="es-CO" sz="2000" dirty="0">
                <a:solidFill>
                  <a:srgbClr val="0070C0"/>
                </a:solidFill>
                <a:latin typeface="Söhne"/>
              </a:rPr>
              <a:t>=1,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verbose="auto",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callbacks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FF0000"/>
                </a:solidFill>
                <a:latin typeface="Söhne"/>
              </a:rPr>
              <a:t>validation_split</a:t>
            </a:r>
            <a:r>
              <a:rPr lang="es-CO" altLang="es-CO" sz="2000" dirty="0">
                <a:solidFill>
                  <a:srgbClr val="FF0000"/>
                </a:solidFill>
                <a:latin typeface="Söhne"/>
              </a:rPr>
              <a:t>=0.0,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FF0000"/>
                </a:solidFill>
                <a:latin typeface="Söhne"/>
              </a:rPr>
              <a:t>validation_data</a:t>
            </a:r>
            <a:r>
              <a:rPr lang="es-CO" altLang="es-CO" sz="2000" dirty="0">
                <a:solidFill>
                  <a:srgbClr val="FF0000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FF0000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FF0000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shuffle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=True,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class_weight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sample_weight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initial_epoch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=0,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steps_per_epoch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validation_steps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validation_batch_size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validation_freq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=1, ) </a:t>
            </a:r>
            <a:endParaRPr lang="es-CO" sz="2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EEB3FE-F2B9-3C16-619B-8121FB2D8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E532AEF-D684-8982-C0DB-9E274C53E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09" y="2369359"/>
            <a:ext cx="6141488" cy="193899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1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 err="1">
                <a:latin typeface="Söhne"/>
              </a:rPr>
              <a:t>history</a:t>
            </a:r>
            <a:r>
              <a:rPr lang="es-CO" altLang="es-CO" sz="2000" dirty="0">
                <a:latin typeface="Söhne"/>
              </a:rPr>
              <a:t> = </a:t>
            </a:r>
            <a:r>
              <a:rPr lang="es-CO" altLang="es-CO" sz="2000" dirty="0" err="1">
                <a:latin typeface="Söhne"/>
              </a:rPr>
              <a:t>model.fit</a:t>
            </a:r>
            <a:r>
              <a:rPr lang="es-CO" altLang="es-CO" sz="2000" dirty="0">
                <a:latin typeface="Söhne"/>
              </a:rPr>
              <a:t>(</a:t>
            </a:r>
          </a:p>
          <a:p>
            <a:pPr marR="0" lvl="1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 err="1">
                <a:latin typeface="Söhne"/>
              </a:rPr>
              <a:t>x_train</a:t>
            </a:r>
            <a:r>
              <a:rPr lang="es-CO" altLang="es-CO" sz="2000" dirty="0">
                <a:latin typeface="Söhne"/>
              </a:rPr>
              <a:t>, </a:t>
            </a:r>
          </a:p>
          <a:p>
            <a:pPr marR="0" lvl="1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 err="1">
                <a:latin typeface="Söhne"/>
              </a:rPr>
              <a:t>y_train</a:t>
            </a:r>
            <a:r>
              <a:rPr lang="es-CO" altLang="es-CO" sz="2000" dirty="0">
                <a:latin typeface="Söhne"/>
              </a:rPr>
              <a:t>, </a:t>
            </a:r>
          </a:p>
          <a:p>
            <a:pPr marR="0" lvl="1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 err="1">
                <a:latin typeface="Söhne"/>
              </a:rPr>
              <a:t>batch_size</a:t>
            </a:r>
            <a:r>
              <a:rPr lang="es-CO" altLang="es-CO" sz="2000" dirty="0">
                <a:latin typeface="Söhne"/>
              </a:rPr>
              <a:t> = 128, </a:t>
            </a:r>
          </a:p>
          <a:p>
            <a:pPr marR="0" lvl="1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 err="1">
                <a:latin typeface="Söhne"/>
              </a:rPr>
              <a:t>epochs</a:t>
            </a:r>
            <a:r>
              <a:rPr lang="es-CO" altLang="es-CO" sz="2000" dirty="0">
                <a:latin typeface="Söhne"/>
              </a:rPr>
              <a:t> = 20, </a:t>
            </a:r>
            <a:r>
              <a:rPr lang="es-CO" altLang="es-CO" sz="2000" dirty="0" err="1">
                <a:latin typeface="Söhne"/>
              </a:rPr>
              <a:t>validation_data</a:t>
            </a:r>
            <a:r>
              <a:rPr lang="es-CO" altLang="es-CO" sz="2000" dirty="0">
                <a:latin typeface="Söhne"/>
              </a:rPr>
              <a:t> = (</a:t>
            </a:r>
            <a:r>
              <a:rPr lang="es-CO" altLang="es-CO" sz="2000" dirty="0" err="1">
                <a:latin typeface="Söhne"/>
              </a:rPr>
              <a:t>x_valid</a:t>
            </a:r>
            <a:r>
              <a:rPr lang="es-CO" altLang="es-CO" sz="2000" dirty="0">
                <a:latin typeface="Söhne"/>
              </a:rPr>
              <a:t>, </a:t>
            </a:r>
            <a:r>
              <a:rPr lang="es-CO" altLang="es-CO" sz="2000" dirty="0" err="1">
                <a:latin typeface="Söhne"/>
              </a:rPr>
              <a:t>y_valid</a:t>
            </a:r>
            <a:r>
              <a:rPr lang="es-CO" altLang="es-CO" sz="2000" dirty="0">
                <a:latin typeface="Söhne"/>
              </a:rPr>
              <a:t>)</a:t>
            </a:r>
          </a:p>
          <a:p>
            <a:pPr marR="0" lvl="1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>
                <a:latin typeface="Söhne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98502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Capas de las NN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903356-C38C-317D-6651-B3D69562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533"/>
            <a:ext cx="10340788" cy="35672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Font typeface="Wingdings" panose="05000000000000000000" pitchFamily="2" charset="2"/>
              <a:buChar char="Ø"/>
            </a:pPr>
            <a:endParaRPr lang="es-CO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6DF71F6-AAA8-E7FA-6EBF-2B875BFC43EC}"/>
              </a:ext>
            </a:extLst>
          </p:cNvPr>
          <p:cNvSpPr txBox="1">
            <a:spLocks/>
          </p:cNvSpPr>
          <p:nvPr/>
        </p:nvSpPr>
        <p:spPr>
          <a:xfrm>
            <a:off x="1360714" y="2484789"/>
            <a:ext cx="10373591" cy="4879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dirty="0"/>
          </a:p>
          <a:p>
            <a:pPr marL="457200" lvl="1" indent="0">
              <a:buNone/>
            </a:pPr>
            <a:endParaRPr lang="es-CO" dirty="0"/>
          </a:p>
        </p:txBody>
      </p:sp>
      <p:pic>
        <p:nvPicPr>
          <p:cNvPr id="1028" name="Picture 4" descr="Redes Neuronales Artificiales | Qué son y cómo funcionan">
            <a:extLst>
              <a:ext uri="{FF2B5EF4-FFF2-40B4-BE49-F238E27FC236}">
                <a16:creationId xmlns:a16="http://schemas.microsoft.com/office/drawing/2014/main" id="{E8183782-1F2C-BE00-D4D2-D2EA9B76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79139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08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5400" dirty="0">
                <a:solidFill>
                  <a:schemeClr val="accent1">
                    <a:lumMod val="75000"/>
                  </a:schemeClr>
                </a:solidFill>
              </a:rPr>
              <a:t>Módulos de entrenamiento </a:t>
            </a:r>
            <a:r>
              <a:rPr lang="es-CO" sz="5400" dirty="0" err="1">
                <a:solidFill>
                  <a:schemeClr val="accent1">
                    <a:lumMod val="75000"/>
                  </a:schemeClr>
                </a:solidFill>
              </a:rPr>
              <a:t>fit</a:t>
            </a:r>
            <a:endParaRPr lang="es-CO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690689"/>
            <a:ext cx="11136086" cy="4802186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X, Y </a:t>
            </a:r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</a:rPr>
              <a:t>- Es una tupla con los datos a aprendes ( x valores, y etiquetas)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epoch</a:t>
            </a:r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</a:rPr>
              <a:t> : número de veces que es necesario evaluar el modelo durante el entrenamiento.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Batch_size</a:t>
            </a:r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</a:rPr>
              <a:t>: instancias de entrenamiento. </a:t>
            </a:r>
          </a:p>
          <a:p>
            <a:pPr marL="0" indent="0" algn="just">
              <a:buNone/>
            </a:pPr>
            <a:r>
              <a:rPr lang="es-ES" sz="1600" dirty="0">
                <a:solidFill>
                  <a:srgbClr val="000000"/>
                </a:solidFill>
                <a:latin typeface="Verdana" panose="020B0604030504040204" pitchFamily="34" charset="0"/>
              </a:rPr>
              <a:t>Un lote es un subconjunto de muestras de entrenamiento que se utilizan para calcular el gradiente y actualizar los pesos del modelo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Validation</a:t>
            </a:r>
            <a:endParaRPr lang="es-ES" sz="16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r>
              <a:rPr lang="es-ES" altLang="es-CO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	</a:t>
            </a:r>
            <a:r>
              <a:rPr lang="es-CO" altLang="es-CO" sz="16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validation_split</a:t>
            </a:r>
            <a:r>
              <a:rPr lang="es-CO" altLang="es-CO" sz="1050" b="1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O" altLang="es-CO" sz="1600" dirty="0">
                <a:solidFill>
                  <a:srgbClr val="000000"/>
                </a:solidFill>
                <a:latin typeface="Verdana" panose="020B0604030504040204" pitchFamily="34" charset="0"/>
              </a:rPr>
              <a:t>valor flotante entre 0 y 1 que representa la proporción de los datos de entrenamiento utilizados como validación.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O" altLang="es-CO" sz="1600" dirty="0">
                <a:solidFill>
                  <a:srgbClr val="000000"/>
                </a:solidFill>
                <a:latin typeface="Verdana" panose="020B0604030504040204" pitchFamily="34" charset="0"/>
              </a:rPr>
              <a:t>Por ejemplo, si </a:t>
            </a:r>
            <a:r>
              <a:rPr lang="es-CO" altLang="es-CO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validation_split</a:t>
            </a:r>
            <a:r>
              <a:rPr lang="es-CO" altLang="es-CO" sz="1600" dirty="0">
                <a:solidFill>
                  <a:srgbClr val="000000"/>
                </a:solidFill>
                <a:latin typeface="Verdana" panose="020B0604030504040204" pitchFamily="34" charset="0"/>
              </a:rPr>
              <a:t>=0.2, el 20% de los datos de entrenamiento se utilizarán como conjunto de validación, y el 80% restante se utilizará para entrenar el modelo.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O" altLang="es-CO" sz="1600" dirty="0">
                <a:solidFill>
                  <a:srgbClr val="000000"/>
                </a:solidFill>
                <a:latin typeface="Verdana" panose="020B0604030504040204" pitchFamily="34" charset="0"/>
              </a:rPr>
              <a:t>Esta opción divide automáticamente los datos de entrenamiento en un conjunto de entrenamiento y un conjunto de validación. La división se realiza de manera aleatoria, pero los datos se mantienen en el mismo orden.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CO" altLang="es-CO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	</a:t>
            </a:r>
            <a:r>
              <a:rPr lang="es-CO" altLang="es-CO" sz="16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validation_data</a:t>
            </a:r>
            <a:r>
              <a:rPr lang="es-CO" altLang="es-CO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O" altLang="es-CO" sz="1600" dirty="0">
                <a:solidFill>
                  <a:srgbClr val="000000"/>
                </a:solidFill>
                <a:latin typeface="Verdana" panose="020B0604030504040204" pitchFamily="34" charset="0"/>
              </a:rPr>
              <a:t>permite proporcionar explícitamente datos de validación para evaluar el modelo durante el entrenamiento.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O" altLang="es-CO" sz="1600" dirty="0">
                <a:solidFill>
                  <a:srgbClr val="000000"/>
                </a:solidFill>
                <a:latin typeface="Verdana" panose="020B0604030504040204" pitchFamily="34" charset="0"/>
              </a:rPr>
              <a:t>Este enfoque te da más control sobre los datos de validación, especialmente si deseas utilizar un conjunto de validación específico o si ya tienes los datos divididos en conjuntos de entrenamiento y validación</a:t>
            </a:r>
            <a:endParaRPr lang="es-ES" sz="1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EEB3FE-F2B9-3C16-619B-8121FB2D8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450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de evaluación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183341"/>
            <a:ext cx="11136086" cy="5309534"/>
          </a:xfrm>
        </p:spPr>
        <p:txBody>
          <a:bodyPr>
            <a:normAutofit/>
          </a:bodyPr>
          <a:lstStyle/>
          <a:p>
            <a:pPr marL="457200" marR="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Model.evaluate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(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>
                <a:solidFill>
                  <a:srgbClr val="FFC000"/>
                </a:solidFill>
                <a:latin typeface="Söhne"/>
              </a:rPr>
              <a:t>x=</a:t>
            </a:r>
            <a:r>
              <a:rPr lang="es-CO" altLang="es-CO" dirty="0" err="1">
                <a:solidFill>
                  <a:srgbClr val="FFC000"/>
                </a:solidFill>
                <a:latin typeface="Söhne"/>
              </a:rPr>
              <a:t>None</a:t>
            </a:r>
            <a:r>
              <a:rPr lang="es-CO" altLang="es-CO" dirty="0">
                <a:solidFill>
                  <a:srgbClr val="FFC000"/>
                </a:solidFill>
                <a:latin typeface="Söhne"/>
              </a:rPr>
              <a:t>,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>
                <a:solidFill>
                  <a:srgbClr val="0070C0"/>
                </a:solidFill>
                <a:latin typeface="Söhne"/>
              </a:rPr>
              <a:t>y=</a:t>
            </a:r>
            <a:r>
              <a:rPr lang="es-CO" altLang="es-CO" dirty="0" err="1">
                <a:solidFill>
                  <a:srgbClr val="0070C0"/>
                </a:solidFill>
                <a:latin typeface="Söhne"/>
              </a:rPr>
              <a:t>None</a:t>
            </a:r>
            <a:r>
              <a:rPr lang="es-CO" altLang="es-CO" dirty="0">
                <a:solidFill>
                  <a:srgbClr val="0070C0"/>
                </a:solidFill>
                <a:latin typeface="Söhne"/>
              </a:rPr>
              <a:t>,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batch_size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>
                <a:solidFill>
                  <a:srgbClr val="0D0D0D"/>
                </a:solidFill>
                <a:latin typeface="Söhne"/>
              </a:rPr>
              <a:t>verbose="auto",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sample_weight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steps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callbacks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return_dict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=False,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>
                <a:solidFill>
                  <a:srgbClr val="0D0D0D"/>
                </a:solidFill>
                <a:latin typeface="Söhne"/>
              </a:rPr>
              <a:t>**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kwargs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 ) 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>
                <a:solidFill>
                  <a:srgbClr val="0D0D0D"/>
                </a:solidFill>
                <a:latin typeface="Söhne"/>
              </a:rPr>
              <a:t>Datos que no se han usado para entrenarse ni para validar, pero con etiquetas y.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>
                <a:solidFill>
                  <a:srgbClr val="0D0D0D"/>
                </a:solidFill>
                <a:latin typeface="Söhne"/>
              </a:rPr>
              <a:t>Predice las salidas de 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X_test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 y mira si se ajusta al real 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y_test</a:t>
            </a: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EEB3FE-F2B9-3C16-619B-8121FB2D8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1252701-89E2-4E8F-7CC1-1CF0EB043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576" y="2463389"/>
            <a:ext cx="6831106" cy="132343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2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score = 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model.evaluate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(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x_test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, 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y_test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) </a:t>
            </a:r>
          </a:p>
          <a:p>
            <a:pPr marR="0" lvl="2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O" altLang="es-CO" sz="2000" dirty="0">
              <a:solidFill>
                <a:srgbClr val="0D0D0D"/>
              </a:solidFill>
              <a:latin typeface="Söhne"/>
            </a:endParaRPr>
          </a:p>
          <a:p>
            <a:pPr marR="0" lvl="2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print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('Test 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loss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:', score[0]) </a:t>
            </a:r>
          </a:p>
          <a:p>
            <a:pPr marR="0" lvl="2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print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('Test </a:t>
            </a:r>
            <a:r>
              <a:rPr lang="es-CO" altLang="es-CO" sz="2000" dirty="0" err="1">
                <a:solidFill>
                  <a:srgbClr val="0D0D0D"/>
                </a:solidFill>
                <a:latin typeface="Söhne"/>
              </a:rPr>
              <a:t>accuracy</a:t>
            </a:r>
            <a:r>
              <a:rPr lang="es-CO" altLang="es-CO" sz="2000" dirty="0">
                <a:solidFill>
                  <a:srgbClr val="0D0D0D"/>
                </a:solidFill>
                <a:latin typeface="Söhne"/>
              </a:rPr>
              <a:t>:', score[1]) </a:t>
            </a:r>
          </a:p>
        </p:txBody>
      </p:sp>
    </p:spTree>
    <p:extLst>
      <p:ext uri="{BB962C8B-B14F-4D97-AF65-F5344CB8AC3E}">
        <p14:creationId xmlns:p14="http://schemas.microsoft.com/office/powerpoint/2010/main" val="2608481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predicción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183341"/>
            <a:ext cx="11136086" cy="5309534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Model.predict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(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>
                <a:solidFill>
                  <a:srgbClr val="FF0000"/>
                </a:solidFill>
                <a:latin typeface="Söhne"/>
              </a:rPr>
              <a:t>x,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batch_size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effectLst/>
                <a:latin typeface="SFMono-Regular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>
                <a:solidFill>
                  <a:srgbClr val="0D0D0D"/>
                </a:solidFill>
                <a:latin typeface="Söhne"/>
              </a:rPr>
              <a:t>verbose="auto",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steps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,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callbacks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=</a:t>
            </a:r>
            <a:r>
              <a:rPr lang="es-CO" altLang="es-CO" dirty="0" err="1">
                <a:solidFill>
                  <a:srgbClr val="0D0D0D"/>
                </a:solidFill>
                <a:latin typeface="Söhne"/>
              </a:rPr>
              <a:t>None</a:t>
            </a:r>
            <a:r>
              <a:rPr lang="es-CO" altLang="es-CO" dirty="0">
                <a:solidFill>
                  <a:srgbClr val="0D0D0D"/>
                </a:solidFill>
                <a:latin typeface="Söhne"/>
              </a:rPr>
              <a:t>)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CO" altLang="es-CO" dirty="0">
              <a:solidFill>
                <a:srgbClr val="0D0D0D"/>
              </a:solidFill>
              <a:latin typeface="Söhne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O" altLang="es-CO" dirty="0">
                <a:solidFill>
                  <a:srgbClr val="0D0D0D"/>
                </a:solidFill>
                <a:latin typeface="Söhne"/>
              </a:rPr>
              <a:t>Le enviamos unos datos X de la misma dimensión y formato a como se entreno, pero sin etiqueta. El nos predice la etiqueta según lo que se entreno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EEB3FE-F2B9-3C16-619B-8121FB2D8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BAE6F7-A724-DBD8-D1E1-0BEE5B8E0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342" y="2337360"/>
            <a:ext cx="5721870" cy="230832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pred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 = </a:t>
            </a: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model.predict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(</a:t>
            </a: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x_test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O" altLang="es-CO" sz="2400" dirty="0">
              <a:solidFill>
                <a:srgbClr val="0D0D0D"/>
              </a:solidFill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pred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 = </a:t>
            </a: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np.argmax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(</a:t>
            </a: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pred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, axis = 1)[:5]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label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 = </a:t>
            </a: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np.argmax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(</a:t>
            </a: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y_test,axis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 = 1)[:5] </a:t>
            </a: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print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(</a:t>
            </a: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pred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print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(</a:t>
            </a:r>
            <a:r>
              <a:rPr lang="es-CO" altLang="es-CO" sz="2400" dirty="0" err="1">
                <a:solidFill>
                  <a:srgbClr val="0D0D0D"/>
                </a:solidFill>
                <a:latin typeface="Söhne"/>
              </a:rPr>
              <a:t>label</a:t>
            </a:r>
            <a:r>
              <a:rPr lang="es-CO" altLang="es-CO" sz="2400" dirty="0">
                <a:solidFill>
                  <a:srgbClr val="0D0D0D"/>
                </a:solidFill>
                <a:latin typeface="Söhne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01965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Generales I</a:t>
            </a:r>
            <a:br>
              <a:rPr lang="es-CO" sz="4000" dirty="0"/>
            </a:b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903356-C38C-317D-6651-B3D69562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5229"/>
            <a:ext cx="10373591" cy="352721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q"/>
            </a:pPr>
            <a:endParaRPr lang="es-CO" dirty="0"/>
          </a:p>
          <a:p>
            <a:pPr lvl="1">
              <a:buFont typeface="Wingdings" panose="05000000000000000000" pitchFamily="2" charset="2"/>
              <a:buChar char="q"/>
            </a:pPr>
            <a:endParaRPr lang="es-CO" dirty="0"/>
          </a:p>
          <a:p>
            <a:pPr lvl="1">
              <a:buFont typeface="Wingdings" panose="05000000000000000000" pitchFamily="2" charset="2"/>
              <a:buChar char="q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134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Generales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0135"/>
            <a:ext cx="10515600" cy="4046827"/>
          </a:xfrm>
        </p:spPr>
        <p:txBody>
          <a:bodyPr>
            <a:normAutofit/>
          </a:bodyPr>
          <a:lstStyle/>
          <a:p>
            <a:pPr algn="just"/>
            <a:r>
              <a:rPr lang="es-ES" sz="1800" b="1" dirty="0">
                <a:solidFill>
                  <a:srgbClr val="000000"/>
                </a:solidFill>
                <a:latin typeface="Verdana" panose="020B0604030504040204" pitchFamily="34" charset="0"/>
              </a:rPr>
              <a:t>Activaciones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: La función de activación vista como elemento de una capa.</a:t>
            </a:r>
          </a:p>
          <a:p>
            <a:pPr algn="just"/>
            <a:r>
              <a:rPr lang="es-ES" sz="1800" b="1" dirty="0">
                <a:solidFill>
                  <a:srgbClr val="000000"/>
                </a:solidFill>
                <a:latin typeface="Verdana" panose="020B0604030504040204" pitchFamily="34" charset="0"/>
              </a:rPr>
              <a:t>Regularizadores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: Funciones como regularizador L1, regularizador L2,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Initializers</a:t>
            </a:r>
            <a:r>
              <a:rPr lang="es-ES" sz="1800" b="1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: proporciona una lista de funciones de inicializadores. Podemos aprenderlo en detalle en el capítulo de capas de </a:t>
            </a:r>
            <a:r>
              <a:rPr lang="es-E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 . durante la fase de creación del modelo de aprendizaje automático.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8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Constraints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 : proporciona una lista de funciones de restricciones. </a:t>
            </a:r>
            <a:endParaRPr lang="es-ES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s-ES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2162312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de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Initializers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690688"/>
            <a:ext cx="11136086" cy="4497841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En Machine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Learning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, se asignará peso a todos los datos de entrada. El módulo de inicializadores proporciona diferentes funciones para establecer estos pesos iniciales. Algunas de las funciones del inicializador de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 son las siguientes:</a:t>
            </a: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s-ES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Donde </a:t>
            </a:r>
            <a:r>
              <a:rPr lang="es-CO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kernel_initializer</a:t>
            </a:r>
            <a:r>
              <a:rPr lang="es-CO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representa el inicializador del </a:t>
            </a:r>
            <a:r>
              <a:rPr 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kernel</a:t>
            </a: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del modelo</a:t>
            </a:r>
          </a:p>
          <a:p>
            <a:pPr marL="0" indent="0" algn="just">
              <a:buNone/>
            </a:pPr>
            <a:endParaRPr lang="es-CO" sz="2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4B1C04-7BDC-BE76-2E04-AE38FD90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13" y="2550977"/>
            <a:ext cx="9934649" cy="30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86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de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Initializers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458819"/>
            <a:ext cx="11136086" cy="449784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Inicializa con </a:t>
            </a:r>
            <a:r>
              <a:rPr lang="es-CO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Unos  o </a:t>
            </a:r>
            <a:r>
              <a:rPr lang="es-CO" sz="20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zeros</a:t>
            </a: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Zeros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 algn="ctr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Valor </a:t>
            </a:r>
            <a:r>
              <a:rPr lang="es-CO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constante</a:t>
            </a: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digamos 5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=5)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Aleatorio </a:t>
            </a:r>
            <a:r>
              <a:rPr lang="es-CO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normal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RandomNormal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(mean=0.0,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=0.05)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s-CO" sz="20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Aletorio</a:t>
            </a: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CO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uniforme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sz="20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RandomUniform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minval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-0.05,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maxval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=0.05)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es-CO" sz="20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C3D7D1A-8590-CC89-4855-B02AA7A1F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869" name="Picture 5" descr="Distribución uniforme continua - Wikipedia, la enciclopedia libre">
            <a:extLst>
              <a:ext uri="{FF2B5EF4-FFF2-40B4-BE49-F238E27FC236}">
                <a16:creationId xmlns:a16="http://schemas.microsoft.com/office/drawing/2014/main" id="{54E486B8-ECA2-CF02-9C24-D9426169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07" y="2885023"/>
            <a:ext cx="1803536" cy="135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1" name="Picture 7" descr="Qué es la distribución normal? - Minitab">
            <a:extLst>
              <a:ext uri="{FF2B5EF4-FFF2-40B4-BE49-F238E27FC236}">
                <a16:creationId xmlns:a16="http://schemas.microsoft.com/office/drawing/2014/main" id="{88D03BD8-A602-855F-F32A-08A2D941F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779" y="1568773"/>
            <a:ext cx="1880347" cy="12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05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de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Initializers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690688"/>
            <a:ext cx="11136086" cy="4497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Normal Truncado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sz="20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TruncatedNormal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(mean=0.0,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=0.05)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Lecun_uniforme</a:t>
            </a: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lecun_uniform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Glorot_normal</a:t>
            </a: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sz="20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glorot_normal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Glorot_uniforme</a:t>
            </a: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sz="20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C3D7D1A-8590-CC89-4855-B02AA7A1F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64" name="Picture 4" descr="Distribución truncada con cantidades: Nuevo en Wolfram Language 11">
            <a:extLst>
              <a:ext uri="{FF2B5EF4-FFF2-40B4-BE49-F238E27FC236}">
                <a16:creationId xmlns:a16="http://schemas.microsoft.com/office/drawing/2014/main" id="{075D402E-0BBE-FAFF-CF23-583164A58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320" y="2663753"/>
            <a:ext cx="2269265" cy="102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46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Proyección ortogonal - Wikipedia, la enciclopedia libre">
            <a:extLst>
              <a:ext uri="{FF2B5EF4-FFF2-40B4-BE49-F238E27FC236}">
                <a16:creationId xmlns:a16="http://schemas.microsoft.com/office/drawing/2014/main" id="{DC5E36B1-D1E8-E6A1-12E1-6AF5C721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064" y="2449618"/>
            <a:ext cx="2430657" cy="175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de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Initializers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690688"/>
            <a:ext cx="11136086" cy="4497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he_uniforme</a:t>
            </a: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sz="20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altLang="es-CO" sz="20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He_normal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Ortogonal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sz="20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Orthogonal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=1.0,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seed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Identidad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my_init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initializers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sz="20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Identity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gain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=1.0)</a:t>
            </a: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C3D7D1A-8590-CC89-4855-B02AA7A1F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16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de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Constraints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306286"/>
            <a:ext cx="11136086" cy="48822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Se establecen restricciones en el parámetro (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weight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) durante la fase de optimización, para evitar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overfit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&lt;&gt;El módulo Restricciones proporciona diferentes funciones para establecer la restricción en la capa. Algunas de las funciones de restricción son las siguientes.</a:t>
            </a: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No negativo </a:t>
            </a: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(pesos no negativos)</a:t>
            </a:r>
            <a:endParaRPr lang="es-CO" sz="20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models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kumimoji="0" lang="es-CO" altLang="es-CO" sz="2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my_constrain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non_neg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512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784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,),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kernel_constraint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my_constrain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s-CO" altLang="es-CO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C3D7D1A-8590-CC89-4855-B02AA7A1F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F7A7ED9-4339-6B62-0F1E-2E7C041D0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88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Capas I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397"/>
            <a:ext cx="10515600" cy="48395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dirty="0">
                <a:solidFill>
                  <a:srgbClr val="444444"/>
                </a:solidFill>
                <a:latin typeface="Georgia" panose="02040502050405020303" pitchFamily="18" charset="0"/>
              </a:rPr>
              <a:t>S</a:t>
            </a:r>
            <a:r>
              <a:rPr lang="es-ES" sz="20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on la unidad principal para crear redes neuronales. Componemos una arquitectura de aprendizaje profundo mediante la adición de capas sucesivas. </a:t>
            </a:r>
            <a:endParaRPr lang="es-ES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r>
              <a:rPr lang="es-ES" sz="20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Cada capa sucesiva realiza algún cálculo en la entrada que recibe. Luego, propaga la información de salida a la siguiente capa.</a:t>
            </a:r>
            <a:endParaRPr lang="es-CO" sz="2000" dirty="0"/>
          </a:p>
        </p:txBody>
      </p:sp>
      <p:pic>
        <p:nvPicPr>
          <p:cNvPr id="2051" name="Picture 3" descr="Keras Layers">
            <a:extLst>
              <a:ext uri="{FF2B5EF4-FFF2-40B4-BE49-F238E27FC236}">
                <a16:creationId xmlns:a16="http://schemas.microsoft.com/office/drawing/2014/main" id="{C1FA07BE-E233-40F4-C00D-D236A4F1B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28" b="1"/>
          <a:stretch/>
        </p:blipFill>
        <p:spPr bwMode="auto">
          <a:xfrm>
            <a:off x="2768594" y="2423969"/>
            <a:ext cx="7102769" cy="400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695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de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Constraints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690688"/>
            <a:ext cx="11136086" cy="4497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Norma de Unidad (pesos de norma de capa sea unitaria)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my_constrain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UnitNorm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Norma máxima (Norma inferior o igual a valor dado)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my_constrain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CO" altLang="es-CO" sz="20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MaxNorm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max_value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=2,axis=0)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Norma </a:t>
            </a:r>
            <a:r>
              <a:rPr 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MinMax</a:t>
            </a: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(pesos entre </a:t>
            </a:r>
            <a:r>
              <a:rPr lang="es-CO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max</a:t>
            </a:r>
            <a:r>
              <a:rPr lang="es-CO" sz="2000" dirty="0">
                <a:solidFill>
                  <a:srgbClr val="000000"/>
                </a:solidFill>
                <a:latin typeface="Verdana" panose="020B0604030504040204" pitchFamily="34" charset="0"/>
              </a:rPr>
              <a:t> y min)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my_constrain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MinMaxNorm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min_value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max_value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=1.0,rate=1.0,axis=0)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9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de Regularizadores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458819"/>
            <a:ext cx="11136086" cy="50340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sz="1900" dirty="0">
                <a:solidFill>
                  <a:srgbClr val="000000"/>
                </a:solidFill>
                <a:latin typeface="Verdana" panose="020B0604030504040204" pitchFamily="34" charset="0"/>
              </a:rPr>
              <a:t>los regularizadores se utilizan en la fase de optimización. </a:t>
            </a:r>
          </a:p>
          <a:p>
            <a:pPr marL="0" indent="0">
              <a:buNone/>
            </a:pPr>
            <a:r>
              <a:rPr lang="es-ES" sz="1900" dirty="0">
                <a:solidFill>
                  <a:srgbClr val="000000"/>
                </a:solidFill>
                <a:latin typeface="Verdana" panose="020B0604030504040204" pitchFamily="34" charset="0"/>
              </a:rPr>
              <a:t>Aplica penalizaciones al parámetro de capa durante la optimización. </a:t>
            </a:r>
          </a:p>
          <a:p>
            <a:pPr marL="0" indent="0">
              <a:buNone/>
            </a:pPr>
            <a:r>
              <a:rPr lang="es-ES" sz="1900" dirty="0">
                <a:solidFill>
                  <a:srgbClr val="000000"/>
                </a:solidFill>
                <a:latin typeface="Verdana" panose="020B0604030504040204" pitchFamily="34" charset="0"/>
              </a:rPr>
              <a:t>El módulo de regularización de </a:t>
            </a:r>
            <a:r>
              <a:rPr lang="es-ES" sz="19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1900" dirty="0">
                <a:solidFill>
                  <a:srgbClr val="000000"/>
                </a:solidFill>
                <a:latin typeface="Verdana" panose="020B0604030504040204" pitchFamily="34" charset="0"/>
              </a:rPr>
              <a:t> proporciona las siguientes funciones para establecer penalizaciones en la capa. </a:t>
            </a:r>
          </a:p>
          <a:p>
            <a:pPr marL="0" indent="0">
              <a:buNone/>
            </a:pPr>
            <a:r>
              <a:rPr lang="es-ES" sz="1900" dirty="0">
                <a:solidFill>
                  <a:srgbClr val="000000"/>
                </a:solidFill>
                <a:latin typeface="Verdana" panose="020B0604030504040204" pitchFamily="34" charset="0"/>
              </a:rPr>
              <a:t>La regularización se aplica únicamente por capa.</a:t>
            </a:r>
          </a:p>
          <a:p>
            <a:pPr marL="0" indent="0">
              <a:buNone/>
            </a:pPr>
            <a:endParaRPr lang="es-ES" sz="19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CO" sz="1900" b="1" dirty="0">
                <a:solidFill>
                  <a:srgbClr val="000000"/>
                </a:solidFill>
                <a:latin typeface="Verdana" panose="020B0604030504040204" pitchFamily="34" charset="0"/>
              </a:rPr>
              <a:t>Regularizador L1</a:t>
            </a:r>
          </a:p>
          <a:p>
            <a:pPr marL="0" indent="0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regularizers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my_regularizer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regularizers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.L1(0.)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512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784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,),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kernel_regularizer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my_regularizer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s-CO" altLang="es-CO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446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Módulos de Regularizadores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458819"/>
            <a:ext cx="11136086" cy="5034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1900" b="1" dirty="0">
                <a:solidFill>
                  <a:srgbClr val="000000"/>
                </a:solidFill>
                <a:latin typeface="Verdana" panose="020B0604030504040204" pitchFamily="34" charset="0"/>
              </a:rPr>
              <a:t>Regularizador L2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my_regularizer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regularizers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.L2(0.5)</a:t>
            </a:r>
          </a:p>
          <a:p>
            <a:pPr marL="0" indent="0" algn="just">
              <a:buNone/>
            </a:pPr>
            <a:endParaRPr lang="es-CO" sz="2000" dirty="0">
              <a:solidFill>
                <a:srgbClr val="66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es-CO" sz="2000" dirty="0">
              <a:solidFill>
                <a:srgbClr val="66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es-CO" sz="2000" dirty="0">
              <a:solidFill>
                <a:srgbClr val="6666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s-CO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Regularizador L1L2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my_regularizer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regularizers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.L1L2(l1=0.0, l2=0.0)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 algn="ctr">
              <a:buNone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s-CO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0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Test de clase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458819"/>
            <a:ext cx="11136086" cy="4497841"/>
          </a:xfrm>
        </p:spPr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¿Cuál de las siguientes no es una capa comúnmente utilizada en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?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Dense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70C0"/>
                </a:solidFill>
                <a:latin typeface="Verdana" panose="020B0604030504040204" pitchFamily="34" charset="0"/>
              </a:rPr>
              <a:t>Flatten</a:t>
            </a: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Convolute</a:t>
            </a: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B050"/>
                </a:solidFill>
                <a:latin typeface="Verdana" panose="020B0604030504040204" pitchFamily="34" charset="0"/>
              </a:rPr>
              <a:t>LSTM </a:t>
            </a:r>
            <a:endParaRPr lang="es-E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¿Cuál de las siguientes funciones de activación se utiliza comúnmente para problemas de clasificación binaria en la capa de salida?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C000"/>
                </a:solidFill>
                <a:latin typeface="Verdana" panose="020B0604030504040204" pitchFamily="34" charset="0"/>
              </a:rPr>
              <a:t>ReLU</a:t>
            </a: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70C0"/>
                </a:solidFill>
                <a:latin typeface="Verdana" panose="020B0604030504040204" pitchFamily="34" charset="0"/>
              </a:rPr>
              <a:t>Sigmoid</a:t>
            </a: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Tanh</a:t>
            </a: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B050"/>
                </a:solidFill>
                <a:latin typeface="Verdana" panose="020B0604030504040204" pitchFamily="34" charset="0"/>
              </a:rPr>
              <a:t>LeakyReLu</a:t>
            </a:r>
            <a:endParaRPr lang="es-ES" sz="1600" dirty="0">
              <a:solidFill>
                <a:srgbClr val="00B050"/>
              </a:solidFill>
              <a:latin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¿Cuál de los siguientes optimizadores no es parte de la biblioteca estándar de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? 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Adam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SGD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RMSprop</a:t>
            </a: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B050"/>
                </a:solidFill>
                <a:latin typeface="Verdana" panose="020B0604030504040204" pitchFamily="34" charset="0"/>
              </a:rPr>
              <a:t>Newton</a:t>
            </a:r>
            <a:endParaRPr lang="es-CO" sz="2000" dirty="0">
              <a:solidFill>
                <a:srgbClr val="00B05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91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Test de clase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458819"/>
            <a:ext cx="11136086" cy="4746038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4. ¿Cuál de las siguientes funciones de pérdida se utiliza comúnmente para problemas de regresión en </a:t>
            </a:r>
            <a:r>
              <a:rPr lang="es-E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? </a:t>
            </a:r>
          </a:p>
          <a:p>
            <a:pPr marL="914400" lvl="1" indent="-457200">
              <a:buFont typeface="Arial" panose="020B0604020202020204" pitchFamily="34" charset="0"/>
              <a:buAutoNum type="alphaLcParenR"/>
            </a:pPr>
            <a:r>
              <a:rPr lang="es-ES" sz="1400" dirty="0" err="1">
                <a:solidFill>
                  <a:srgbClr val="FFC000"/>
                </a:solidFill>
                <a:latin typeface="Verdana" panose="020B0604030504040204" pitchFamily="34" charset="0"/>
              </a:rPr>
              <a:t>Binary</a:t>
            </a:r>
            <a:r>
              <a:rPr lang="es-ES" sz="1400" dirty="0">
                <a:solidFill>
                  <a:srgbClr val="FFC000"/>
                </a:solidFill>
                <a:latin typeface="Verdana" panose="020B0604030504040204" pitchFamily="34" charset="0"/>
              </a:rPr>
              <a:t> </a:t>
            </a:r>
            <a:r>
              <a:rPr lang="es-ES" sz="1400" dirty="0" err="1">
                <a:solidFill>
                  <a:srgbClr val="FFC000"/>
                </a:solidFill>
                <a:latin typeface="Verdana" panose="020B0604030504040204" pitchFamily="34" charset="0"/>
              </a:rPr>
              <a:t>Crossentropy</a:t>
            </a:r>
            <a:r>
              <a:rPr lang="es-ES" sz="1400" dirty="0">
                <a:solidFill>
                  <a:srgbClr val="FFC000"/>
                </a:solidFill>
                <a:latin typeface="Verdana" panose="020B060403050404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AutoNum type="alphaLcParenR"/>
            </a:pPr>
            <a:r>
              <a:rPr lang="es-ES" sz="1400" dirty="0" err="1">
                <a:solidFill>
                  <a:srgbClr val="0070C0"/>
                </a:solidFill>
                <a:latin typeface="Verdana" panose="020B0604030504040204" pitchFamily="34" charset="0"/>
              </a:rPr>
              <a:t>Categorical</a:t>
            </a:r>
            <a:r>
              <a:rPr lang="es-ES" sz="14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s-ES" sz="1400" dirty="0" err="1">
                <a:solidFill>
                  <a:srgbClr val="0070C0"/>
                </a:solidFill>
                <a:latin typeface="Verdana" panose="020B0604030504040204" pitchFamily="34" charset="0"/>
              </a:rPr>
              <a:t>Crossentropy</a:t>
            </a:r>
            <a:r>
              <a:rPr lang="es-ES" sz="14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AutoNum type="alphaLcParenR"/>
            </a:pPr>
            <a:r>
              <a:rPr lang="es-ES" sz="1400" dirty="0">
                <a:solidFill>
                  <a:srgbClr val="FF0000"/>
                </a:solidFill>
                <a:latin typeface="Verdana" panose="020B0604030504040204" pitchFamily="34" charset="0"/>
              </a:rPr>
              <a:t>Mean </a:t>
            </a:r>
            <a:r>
              <a:rPr lang="es-ES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Squared</a:t>
            </a:r>
            <a:r>
              <a:rPr lang="es-ES" sz="1400" dirty="0">
                <a:solidFill>
                  <a:srgbClr val="FF0000"/>
                </a:solidFill>
                <a:latin typeface="Verdana" panose="020B0604030504040204" pitchFamily="34" charset="0"/>
              </a:rPr>
              <a:t> Error</a:t>
            </a:r>
          </a:p>
          <a:p>
            <a:pPr marL="914400" lvl="1" indent="-457200">
              <a:buFont typeface="Arial" panose="020B0604020202020204" pitchFamily="34" charset="0"/>
              <a:buAutoNum type="alphaLcParenR"/>
            </a:pPr>
            <a:r>
              <a:rPr lang="es-ES" sz="1400" dirty="0" err="1">
                <a:solidFill>
                  <a:srgbClr val="00B050"/>
                </a:solidFill>
                <a:latin typeface="Verdana" panose="020B0604030504040204" pitchFamily="34" charset="0"/>
              </a:rPr>
              <a:t>Hinge</a:t>
            </a:r>
            <a:r>
              <a:rPr lang="es-ES" sz="1400" dirty="0">
                <a:solidFill>
                  <a:srgbClr val="00B050"/>
                </a:solidFill>
                <a:latin typeface="Verdana" panose="020B0604030504040204" pitchFamily="34" charset="0"/>
              </a:rPr>
              <a:t> </a:t>
            </a:r>
            <a:r>
              <a:rPr lang="es-ES" sz="1400" dirty="0" err="1">
                <a:solidFill>
                  <a:srgbClr val="00B050"/>
                </a:solidFill>
                <a:latin typeface="Verdana" panose="020B0604030504040204" pitchFamily="34" charset="0"/>
              </a:rPr>
              <a:t>Loss</a:t>
            </a:r>
            <a:r>
              <a:rPr lang="es-ES" sz="1400" dirty="0">
                <a:solidFill>
                  <a:srgbClr val="00B050"/>
                </a:solidFill>
                <a:latin typeface="Verdana" panose="020B060403050404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AutoNum type="alphaLcParenR"/>
            </a:pPr>
            <a:endParaRPr lang="es-ES" sz="1400" dirty="0">
              <a:solidFill>
                <a:srgbClr val="00B05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5. ¿Cuál de las siguientes capas se utiliza comúnmente para aplicar evitar conexiones de </a:t>
            </a:r>
            <a:r>
              <a:rPr lang="es-ES" sz="1800" dirty="0" err="1">
                <a:solidFill>
                  <a:srgbClr val="000000"/>
                </a:solidFill>
                <a:latin typeface="Verdana" panose="020B0604030504040204" pitchFamily="34" charset="0"/>
              </a:rPr>
              <a:t>nerunas</a:t>
            </a: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 entre capas? </a:t>
            </a:r>
          </a:p>
          <a:p>
            <a:pPr marL="914400" lvl="1" indent="-457200">
              <a:buAutoNum type="alphaLcParenR"/>
            </a:pPr>
            <a:r>
              <a:rPr lang="es-ES" sz="1400" dirty="0" err="1">
                <a:solidFill>
                  <a:srgbClr val="FFC000"/>
                </a:solidFill>
                <a:latin typeface="Verdana" panose="020B0604030504040204" pitchFamily="34" charset="0"/>
              </a:rPr>
              <a:t>Dropout</a:t>
            </a:r>
            <a:r>
              <a:rPr lang="es-ES" sz="1400" dirty="0">
                <a:solidFill>
                  <a:srgbClr val="FFC000"/>
                </a:solidFill>
                <a:latin typeface="Verdana" panose="020B0604030504040204" pitchFamily="34" charset="0"/>
              </a:rPr>
              <a:t> </a:t>
            </a:r>
          </a:p>
          <a:p>
            <a:pPr marL="914400" lvl="1" indent="-457200">
              <a:buAutoNum type="alphaLcParenR"/>
            </a:pPr>
            <a:r>
              <a:rPr lang="es-ES" sz="1400" dirty="0" err="1">
                <a:solidFill>
                  <a:srgbClr val="0070C0"/>
                </a:solidFill>
                <a:latin typeface="Verdana" panose="020B0604030504040204" pitchFamily="34" charset="0"/>
              </a:rPr>
              <a:t>BatchNormalization</a:t>
            </a:r>
            <a:r>
              <a:rPr lang="es-ES" sz="14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</a:p>
          <a:p>
            <a:pPr marL="914400" lvl="1" indent="-457200">
              <a:buAutoNum type="alphaLcParenR"/>
            </a:pPr>
            <a:r>
              <a:rPr lang="es-ES" sz="1400" dirty="0">
                <a:solidFill>
                  <a:srgbClr val="FF0000"/>
                </a:solidFill>
                <a:latin typeface="Verdana" panose="020B0604030504040204" pitchFamily="34" charset="0"/>
              </a:rPr>
              <a:t>L2Normalization</a:t>
            </a:r>
            <a:r>
              <a:rPr lang="es-E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  <a:p>
            <a:pPr marL="914400" lvl="1" indent="-457200">
              <a:buAutoNum type="alphaLcParenR"/>
            </a:pPr>
            <a:r>
              <a:rPr lang="es-ES" sz="1400" dirty="0" err="1">
                <a:solidFill>
                  <a:srgbClr val="00B050"/>
                </a:solidFill>
                <a:latin typeface="Verdana" panose="020B0604030504040204" pitchFamily="34" charset="0"/>
              </a:rPr>
              <a:t>Regularization</a:t>
            </a:r>
            <a:r>
              <a:rPr lang="es-ES" sz="1400" dirty="0">
                <a:solidFill>
                  <a:srgbClr val="00B050"/>
                </a:solidFill>
                <a:latin typeface="Verdana" panose="020B0604030504040204" pitchFamily="34" charset="0"/>
              </a:rPr>
              <a:t> </a:t>
            </a:r>
          </a:p>
          <a:p>
            <a:pPr marL="914400" lvl="1" indent="-457200">
              <a:buAutoNum type="alphaLcParenR"/>
            </a:pPr>
            <a:endParaRPr lang="es-ES" sz="1400" dirty="0">
              <a:solidFill>
                <a:srgbClr val="00B050"/>
              </a:solidFill>
              <a:latin typeface="Verdana" panose="020B0604030504040204" pitchFamily="34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s-ES" sz="1800" dirty="0">
                <a:solidFill>
                  <a:srgbClr val="000000"/>
                </a:solidFill>
                <a:latin typeface="Verdana" panose="020B0604030504040204" pitchFamily="34" charset="0"/>
              </a:rPr>
              <a:t>6.¿Cuál de las siguientes funciones de activación se utiliza comúnmente en las capas ocultas de una red neuronal? </a:t>
            </a:r>
          </a:p>
          <a:p>
            <a:pPr marL="800100" lvl="1" indent="-342900">
              <a:buAutoNum type="alphaLcParenR"/>
            </a:pPr>
            <a:r>
              <a:rPr lang="es-ES" sz="1400" dirty="0" err="1">
                <a:solidFill>
                  <a:srgbClr val="FFC000"/>
                </a:solidFill>
                <a:latin typeface="Verdana" panose="020B0604030504040204" pitchFamily="34" charset="0"/>
              </a:rPr>
              <a:t>Sigmoid</a:t>
            </a:r>
            <a:r>
              <a:rPr lang="es-ES" sz="1400" dirty="0">
                <a:solidFill>
                  <a:srgbClr val="FFC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400" dirty="0" err="1">
                <a:solidFill>
                  <a:srgbClr val="0070C0"/>
                </a:solidFill>
                <a:latin typeface="Verdana" panose="020B0604030504040204" pitchFamily="34" charset="0"/>
              </a:rPr>
              <a:t>ReLU</a:t>
            </a:r>
            <a:r>
              <a:rPr lang="es-ES" sz="14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Softmax</a:t>
            </a:r>
            <a:r>
              <a:rPr lang="es-ES" sz="14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400" dirty="0" err="1">
                <a:solidFill>
                  <a:srgbClr val="00B050"/>
                </a:solidFill>
                <a:latin typeface="Verdana" panose="020B0604030504040204" pitchFamily="34" charset="0"/>
              </a:rPr>
              <a:t>Tanh</a:t>
            </a:r>
            <a:endParaRPr lang="es-CO" sz="1400" dirty="0">
              <a:solidFill>
                <a:srgbClr val="00B05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780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Test de clase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458819"/>
            <a:ext cx="11136086" cy="4497841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7.¿Cuál de los siguientes no es un argumento valido para el método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fit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() en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?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C000"/>
                </a:solidFill>
                <a:latin typeface="Verdana" panose="020B0604030504040204" pitchFamily="34" charset="0"/>
              </a:rPr>
              <a:t>epoch</a:t>
            </a:r>
            <a:endParaRPr lang="es-ES" sz="1600" dirty="0">
              <a:solidFill>
                <a:srgbClr val="FFC000"/>
              </a:solidFill>
              <a:latin typeface="Verdana" panose="020B0604030504040204" pitchFamily="34" charset="0"/>
            </a:endParaRP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70C0"/>
                </a:solidFill>
                <a:latin typeface="Verdana" panose="020B0604030504040204" pitchFamily="34" charset="0"/>
              </a:rPr>
              <a:t>Loss_function</a:t>
            </a: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Validation_data</a:t>
            </a:r>
            <a:endParaRPr lang="es-ES" sz="16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B050"/>
                </a:solidFill>
                <a:latin typeface="Verdana" panose="020B0604030504040204" pitchFamily="34" charset="0"/>
              </a:rPr>
              <a:t>Batch_size</a:t>
            </a:r>
            <a:endParaRPr lang="es-E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8. ¿Cuál de las siguientes capas se utiliza comúnmente para procesar datos secuenciales en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?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Dense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Conv2D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LSTM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B050"/>
                </a:solidFill>
                <a:latin typeface="Verdana" panose="020B0604030504040204" pitchFamily="34" charset="0"/>
              </a:rPr>
              <a:t>Dropout</a:t>
            </a:r>
            <a:endParaRPr lang="es-ES" sz="1600" dirty="0">
              <a:solidFill>
                <a:srgbClr val="00B05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9. ¿Cuál de los siguientes optimizadores se adapta a la tasa de aprendizaje dada? 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Adam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70C0"/>
                </a:solidFill>
                <a:latin typeface="Verdana" panose="020B0604030504040204" pitchFamily="34" charset="0"/>
              </a:rPr>
              <a:t>adagrad</a:t>
            </a: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RMSprop</a:t>
            </a: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B050"/>
                </a:solidFill>
                <a:latin typeface="Verdana" panose="020B0604030504040204" pitchFamily="34" charset="0"/>
              </a:rPr>
              <a:t>Newton</a:t>
            </a:r>
            <a:endParaRPr lang="es-CO" sz="2000" dirty="0">
              <a:solidFill>
                <a:srgbClr val="00B05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Test de clase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458819"/>
            <a:ext cx="11136086" cy="4497841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10. ¿Cuál de las siguientes funciones de pérdida se utiliza comúnmente para problemas de clasificación multiclase?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C000"/>
                </a:solidFill>
                <a:latin typeface="Verdana" panose="020B0604030504040204" pitchFamily="34" charset="0"/>
              </a:rPr>
              <a:t>Binary</a:t>
            </a: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 </a:t>
            </a:r>
            <a:r>
              <a:rPr lang="es-ES" sz="1600" dirty="0" err="1">
                <a:solidFill>
                  <a:srgbClr val="FFC000"/>
                </a:solidFill>
                <a:latin typeface="Verdana" panose="020B0604030504040204" pitchFamily="34" charset="0"/>
              </a:rPr>
              <a:t>Crossentropy</a:t>
            </a:r>
            <a:endParaRPr lang="es-ES" sz="1600" dirty="0">
              <a:solidFill>
                <a:srgbClr val="FFC000"/>
              </a:solidFill>
              <a:latin typeface="Verdana" panose="020B0604030504040204" pitchFamily="34" charset="0"/>
            </a:endParaRP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Mean </a:t>
            </a:r>
            <a:r>
              <a:rPr lang="es-ES" sz="1600" dirty="0" err="1">
                <a:solidFill>
                  <a:srgbClr val="0070C0"/>
                </a:solidFill>
                <a:latin typeface="Verdana" panose="020B0604030504040204" pitchFamily="34" charset="0"/>
              </a:rPr>
              <a:t>Squared</a:t>
            </a: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 Error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Categorical</a:t>
            </a: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Crossentropy</a:t>
            </a:r>
            <a:endParaRPr lang="es-ES" sz="16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B050"/>
                </a:solidFill>
                <a:latin typeface="Verdana" panose="020B0604030504040204" pitchFamily="34" charset="0"/>
              </a:rPr>
              <a:t>Huber </a:t>
            </a:r>
            <a:r>
              <a:rPr lang="es-ES" sz="1600" dirty="0" err="1">
                <a:solidFill>
                  <a:srgbClr val="00B050"/>
                </a:solidFill>
                <a:latin typeface="Verdana" panose="020B0604030504040204" pitchFamily="34" charset="0"/>
              </a:rPr>
              <a:t>Loss</a:t>
            </a:r>
            <a:r>
              <a:rPr lang="es-ES" sz="1600" dirty="0">
                <a:solidFill>
                  <a:srgbClr val="00B050"/>
                </a:solidFill>
                <a:latin typeface="Verdana" panose="020B0604030504040204" pitchFamily="34" charset="0"/>
              </a:rPr>
              <a:t> </a:t>
            </a:r>
            <a:endParaRPr lang="es-E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11. ¿Cuál de las siguientes capas se utiliza comúnmente para procesar imágenes en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?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Dense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LSTM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Conv2D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B050"/>
                </a:solidFill>
                <a:latin typeface="Verdana" panose="020B0604030504040204" pitchFamily="34" charset="0"/>
              </a:rPr>
              <a:t>Flatten</a:t>
            </a:r>
            <a:endParaRPr lang="es-ES" sz="1600" dirty="0">
              <a:solidFill>
                <a:srgbClr val="00B05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12. ¿Cuál de los siguientes no es un argumento válido para el método ‘Compile()’? 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C000"/>
                </a:solidFill>
                <a:latin typeface="Verdana" panose="020B0604030504040204" pitchFamily="34" charset="0"/>
              </a:rPr>
              <a:t>optimizer</a:t>
            </a: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70C0"/>
                </a:solidFill>
                <a:latin typeface="Verdana" panose="020B0604030504040204" pitchFamily="34" charset="0"/>
              </a:rPr>
              <a:t>loss</a:t>
            </a:r>
            <a:endParaRPr lang="es-ES" sz="1600" dirty="0">
              <a:solidFill>
                <a:srgbClr val="0070C0"/>
              </a:solidFill>
              <a:latin typeface="Verdana" panose="020B0604030504040204" pitchFamily="34" charset="0"/>
            </a:endParaRP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Validation_split</a:t>
            </a: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B050"/>
                </a:solidFill>
                <a:latin typeface="Verdana" panose="020B0604030504040204" pitchFamily="34" charset="0"/>
              </a:rPr>
              <a:t>epochs</a:t>
            </a:r>
            <a:endParaRPr lang="es-CO" sz="2000" dirty="0">
              <a:solidFill>
                <a:srgbClr val="00B05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06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Test de clase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7" y="1458819"/>
            <a:ext cx="11136086" cy="4497841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13. ¿Cuál de las siguientes funciones de activación se utiliza comúnmente en la capa de salida de una red neuronal para problemas de regresión?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C000"/>
                </a:solidFill>
                <a:latin typeface="Verdana" panose="020B0604030504040204" pitchFamily="34" charset="0"/>
              </a:rPr>
              <a:t>ReLu</a:t>
            </a:r>
            <a:endParaRPr lang="es-ES" sz="1600" dirty="0">
              <a:solidFill>
                <a:srgbClr val="FFC000"/>
              </a:solidFill>
              <a:latin typeface="Verdana" panose="020B0604030504040204" pitchFamily="34" charset="0"/>
            </a:endParaRP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70C0"/>
                </a:solidFill>
                <a:latin typeface="Verdana" panose="020B0604030504040204" pitchFamily="34" charset="0"/>
              </a:rPr>
              <a:t>Sigmoid</a:t>
            </a: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Softmax</a:t>
            </a: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B050"/>
                </a:solidFill>
                <a:latin typeface="Verdana" panose="020B0604030504040204" pitchFamily="34" charset="0"/>
              </a:rPr>
              <a:t>Linear </a:t>
            </a:r>
            <a:endParaRPr lang="es-E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14. ¿Cuál de las siguientes capas se utiliza comúnmente para reducir dimensionalidad de los datos en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?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Dense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70C0"/>
                </a:solidFill>
                <a:latin typeface="Verdana" panose="020B0604030504040204" pitchFamily="34" charset="0"/>
              </a:rPr>
              <a:t>Dropout</a:t>
            </a: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Flatten</a:t>
            </a:r>
            <a:endParaRPr lang="es-ES" sz="16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B050"/>
                </a:solidFill>
                <a:latin typeface="Verdana" panose="020B0604030504040204" pitchFamily="34" charset="0"/>
              </a:rPr>
              <a:t>MaxPooling2D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15. ¿Cuál de los siguientes optimizadores se basa en la estimación estocástica del gradiente en </a:t>
            </a:r>
            <a:r>
              <a:rPr lang="es-ES" sz="2000" dirty="0" err="1">
                <a:solidFill>
                  <a:srgbClr val="000000"/>
                </a:solidFill>
                <a:latin typeface="Verdana" panose="020B0604030504040204" pitchFamily="34" charset="0"/>
              </a:rPr>
              <a:t>keras</a:t>
            </a:r>
            <a:r>
              <a:rPr lang="es-ES" sz="2000" dirty="0">
                <a:solidFill>
                  <a:srgbClr val="000000"/>
                </a:solidFill>
                <a:latin typeface="Verdana" panose="020B0604030504040204" pitchFamily="34" charset="0"/>
              </a:rPr>
              <a:t>? 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FFC000"/>
                </a:solidFill>
                <a:latin typeface="Verdana" panose="020B0604030504040204" pitchFamily="34" charset="0"/>
              </a:rPr>
              <a:t>Adam </a:t>
            </a:r>
          </a:p>
          <a:p>
            <a:pPr marL="800100" lvl="1" indent="-342900">
              <a:buAutoNum type="alphaLcParenR"/>
            </a:pPr>
            <a:r>
              <a:rPr lang="es-ES" sz="1600" dirty="0">
                <a:solidFill>
                  <a:srgbClr val="0070C0"/>
                </a:solidFill>
                <a:latin typeface="Verdana" panose="020B0604030504040204" pitchFamily="34" charset="0"/>
              </a:rPr>
              <a:t>SGD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FF0000"/>
                </a:solidFill>
                <a:latin typeface="Verdana" panose="020B0604030504040204" pitchFamily="34" charset="0"/>
              </a:rPr>
              <a:t>RMSprop</a:t>
            </a:r>
            <a:r>
              <a:rPr lang="es-ES" sz="16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pPr marL="800100" lvl="1" indent="-342900">
              <a:buAutoNum type="alphaLcParenR"/>
            </a:pPr>
            <a:r>
              <a:rPr lang="es-ES" sz="1600" dirty="0" err="1">
                <a:solidFill>
                  <a:srgbClr val="00B050"/>
                </a:solidFill>
                <a:latin typeface="Verdana" panose="020B0604030504040204" pitchFamily="34" charset="0"/>
              </a:rPr>
              <a:t>Adagrad</a:t>
            </a:r>
            <a:endParaRPr lang="es-CO" sz="2000" dirty="0">
              <a:solidFill>
                <a:srgbClr val="00B05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2889BB-BAFE-5446-13BD-B2632BA4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922239-E380-91EE-14B2-606EB5F0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6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Capas II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397"/>
            <a:ext cx="10515600" cy="4839566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s-CO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Para definir o crear una capa </a:t>
            </a:r>
            <a:r>
              <a:rPr lang="es-CO" sz="1800" b="0" i="0" dirty="0" err="1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Keras</a:t>
            </a:r>
            <a:r>
              <a:rPr lang="es-CO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, necesitamos la siguiente información:</a:t>
            </a:r>
          </a:p>
          <a:p>
            <a:pPr marL="0" indent="0" algn="l" fontAlgn="base">
              <a:buNone/>
            </a:pPr>
            <a:endParaRPr lang="es-CO" sz="1800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La forma de la entrada</a:t>
            </a:r>
            <a:r>
              <a:rPr lang="es-CO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: comprender la estructura de la información de entrada.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Unidades: </a:t>
            </a:r>
            <a:r>
              <a:rPr lang="es-CO" sz="1800" dirty="0">
                <a:solidFill>
                  <a:srgbClr val="444444"/>
                </a:solidFill>
                <a:latin typeface="Georgia" panose="02040502050405020303" pitchFamily="18" charset="0"/>
              </a:rPr>
              <a:t>E</a:t>
            </a:r>
            <a:r>
              <a:rPr lang="es-CO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l número de nodos/neuronas en la capa.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Inicializador</a:t>
            </a:r>
            <a:r>
              <a:rPr lang="es-CO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: Los pesos de cada entrada para realizar el cálculo.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Activadores</a:t>
            </a:r>
            <a:r>
              <a:rPr lang="es-CO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: Para transformar la entrada en un formato no lineal, de modo que cada neurona pueda aprender mejor.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Restricciones</a:t>
            </a:r>
            <a:r>
              <a:rPr lang="es-CO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: Para poner restricciones a los pesos al momento de la optimización.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CO" sz="1800" b="1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Regularizadores</a:t>
            </a:r>
            <a:r>
              <a:rPr lang="es-CO" sz="18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: Para aplicar una penalización a los parámetros durante la optimización.</a:t>
            </a:r>
          </a:p>
        </p:txBody>
      </p:sp>
    </p:spTree>
    <p:extLst>
      <p:ext uri="{BB962C8B-B14F-4D97-AF65-F5344CB8AC3E}">
        <p14:creationId xmlns:p14="http://schemas.microsoft.com/office/powerpoint/2010/main" val="11225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87" y="182512"/>
            <a:ext cx="9132619" cy="639637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 central – Core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Layer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5" name="Picture 5" descr="Flatten and Dense layers | Computer Vision with Keras p.6 - Pysource">
            <a:extLst>
              <a:ext uri="{FF2B5EF4-FFF2-40B4-BE49-F238E27FC236}">
                <a16:creationId xmlns:a16="http://schemas.microsoft.com/office/drawing/2014/main" id="{718A7936-8B34-F1E2-FEA0-05F6DFD90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516" y="1832955"/>
            <a:ext cx="3576484" cy="252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267A6306-477F-E520-685C-193E46E5AF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2" y="1009217"/>
                <a:ext cx="8447401" cy="4839566"/>
              </a:xfrm>
            </p:spPr>
            <p:txBody>
              <a:bodyPr>
                <a:normAutofit fontScale="92500"/>
              </a:bodyPr>
              <a:lstStyle/>
              <a:p>
                <a:pPr marL="457200" indent="-457200" algn="just">
                  <a:buAutoNum type="arabicPeriod"/>
                </a:pPr>
                <a:r>
                  <a:rPr lang="es-ES" sz="2000" b="1" dirty="0">
                    <a:solidFill>
                      <a:srgbClr val="444444"/>
                    </a:solidFill>
                    <a:latin typeface="Georgia" panose="02040502050405020303" pitchFamily="18" charset="0"/>
                  </a:rPr>
                  <a:t>Dense: </a:t>
                </a:r>
                <a:r>
                  <a:rPr lang="es-ES" sz="2000" dirty="0">
                    <a:solidFill>
                      <a:srgbClr val="444444"/>
                    </a:solidFill>
                    <a:latin typeface="Georgia" panose="02040502050405020303" pitchFamily="18" charset="0"/>
                  </a:rPr>
                  <a:t>Calcula la salida  de la forma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O"/>
                        <m:t>output</m:t>
                      </m:r>
                      <m:r>
                        <m:rPr>
                          <m:nor/>
                        </m:rPr>
                        <a:rPr lang="es-CO"/>
                        <m:t>=</m:t>
                      </m:r>
                      <m:r>
                        <m:rPr>
                          <m:nor/>
                        </m:rPr>
                        <a:rPr lang="es-CO"/>
                        <m:t>activation</m:t>
                      </m:r>
                      <m:r>
                        <m:rPr>
                          <m:nor/>
                        </m:rPr>
                        <a:rPr lang="es-CO"/>
                        <m:t>(</m:t>
                      </m:r>
                      <m:r>
                        <m:rPr>
                          <m:nor/>
                        </m:rPr>
                        <a:rPr lang="es-CO"/>
                        <m:t>dot</m:t>
                      </m:r>
                      <m:r>
                        <m:rPr>
                          <m:nor/>
                        </m:rPr>
                        <a:rPr lang="es-CO"/>
                        <m:t>(</m:t>
                      </m:r>
                      <m:r>
                        <m:rPr>
                          <m:nor/>
                        </m:rPr>
                        <a:rPr lang="es-CO"/>
                        <m:t>input</m:t>
                      </m:r>
                      <m:r>
                        <m:rPr>
                          <m:nor/>
                        </m:rPr>
                        <a:rPr lang="es-CO"/>
                        <m:t>,</m:t>
                      </m:r>
                      <m:r>
                        <m:rPr>
                          <m:nor/>
                        </m:rPr>
                        <a:rPr lang="es-CO"/>
                        <m:t>kernel</m:t>
                      </m:r>
                      <m:r>
                        <m:rPr>
                          <m:nor/>
                        </m:rPr>
                        <a:rPr lang="es-CO"/>
                        <m:t>)+</m:t>
                      </m:r>
                      <m:r>
                        <m:rPr>
                          <m:nor/>
                        </m:rPr>
                        <a:rPr lang="es-CO"/>
                        <m:t>bias</m:t>
                      </m:r>
                      <m:r>
                        <m:rPr>
                          <m:nor/>
                        </m:rPr>
                        <a:rPr lang="es-CO"/>
                        <m:t>)</m:t>
                      </m:r>
                    </m:oMath>
                  </m:oMathPara>
                </a14:m>
                <a:endParaRPr lang="es-CO" sz="2000" dirty="0">
                  <a:solidFill>
                    <a:srgbClr val="444444"/>
                  </a:solidFill>
                  <a:latin typeface="Georgia" panose="02040502050405020303" pitchFamily="18" charset="0"/>
                </a:endParaRPr>
              </a:p>
              <a:p>
                <a:pPr marL="0" indent="0" algn="just">
                  <a:buNone/>
                </a:pPr>
                <a:endParaRPr lang="es-CO" sz="2000" dirty="0">
                  <a:solidFill>
                    <a:srgbClr val="444444"/>
                  </a:solidFill>
                  <a:latin typeface="Georgia" panose="02040502050405020303" pitchFamily="18" charset="0"/>
                </a:endParaRPr>
              </a:p>
              <a:p>
                <a:pPr marL="0" indent="0" algn="just">
                  <a:buNone/>
                </a:pPr>
                <a:r>
                  <a:rPr lang="es-ES" sz="2000" dirty="0">
                    <a:solidFill>
                      <a:srgbClr val="444444"/>
                    </a:solidFill>
                    <a:latin typeface="Georgia" panose="02040502050405020303" pitchFamily="18" charset="0"/>
                  </a:rPr>
                  <a:t>“</a:t>
                </a:r>
                <a:r>
                  <a:rPr lang="es-ES" sz="2000" dirty="0" err="1">
                    <a:solidFill>
                      <a:srgbClr val="444444"/>
                    </a:solidFill>
                    <a:latin typeface="Georgia" panose="02040502050405020303" pitchFamily="18" charset="0"/>
                  </a:rPr>
                  <a:t>Activation</a:t>
                </a:r>
                <a:r>
                  <a:rPr lang="es-ES" sz="2000" dirty="0">
                    <a:solidFill>
                      <a:srgbClr val="444444"/>
                    </a:solidFill>
                    <a:latin typeface="Georgia" panose="02040502050405020303" pitchFamily="18" charset="0"/>
                  </a:rPr>
                  <a:t>" es el activador, </a:t>
                </a:r>
              </a:p>
              <a:p>
                <a:pPr marL="0" indent="0" algn="just">
                  <a:buNone/>
                </a:pPr>
                <a:r>
                  <a:rPr lang="es-ES" sz="2000" dirty="0">
                    <a:solidFill>
                      <a:srgbClr val="444444"/>
                    </a:solidFill>
                    <a:latin typeface="Georgia" panose="02040502050405020303" pitchFamily="18" charset="0"/>
                  </a:rPr>
                  <a:t>“</a:t>
                </a:r>
                <a:r>
                  <a:rPr lang="es-ES" sz="2000" dirty="0" err="1">
                    <a:solidFill>
                      <a:srgbClr val="444444"/>
                    </a:solidFill>
                    <a:latin typeface="Georgia" panose="02040502050405020303" pitchFamily="18" charset="0"/>
                  </a:rPr>
                  <a:t>Kernel</a:t>
                </a:r>
                <a:r>
                  <a:rPr lang="es-ES" sz="2000" dirty="0">
                    <a:solidFill>
                      <a:srgbClr val="444444"/>
                    </a:solidFill>
                    <a:latin typeface="Georgia" panose="02040502050405020303" pitchFamily="18" charset="0"/>
                  </a:rPr>
                  <a:t>" es una matriz ponderada que aplicamos a los tensores de entrada y </a:t>
                </a:r>
              </a:p>
              <a:p>
                <a:pPr marL="0" indent="0" algn="just">
                  <a:buNone/>
                </a:pPr>
                <a:r>
                  <a:rPr lang="es-ES" sz="2000" dirty="0">
                    <a:solidFill>
                      <a:srgbClr val="444444"/>
                    </a:solidFill>
                    <a:latin typeface="Georgia" panose="02040502050405020303" pitchFamily="18" charset="0"/>
                  </a:rPr>
                  <a:t>“</a:t>
                </a:r>
                <a:r>
                  <a:rPr lang="es-ES" sz="2000" dirty="0" err="1">
                    <a:solidFill>
                      <a:srgbClr val="444444"/>
                    </a:solidFill>
                    <a:latin typeface="Georgia" panose="02040502050405020303" pitchFamily="18" charset="0"/>
                  </a:rPr>
                  <a:t>Bias</a:t>
                </a:r>
                <a:r>
                  <a:rPr lang="es-ES" sz="2000" dirty="0">
                    <a:solidFill>
                      <a:srgbClr val="444444"/>
                    </a:solidFill>
                    <a:latin typeface="Georgia" panose="02040502050405020303" pitchFamily="18" charset="0"/>
                  </a:rPr>
                  <a:t>" es una constante que ayuda a ajustar el modelo de la mejor manera.</a:t>
                </a:r>
              </a:p>
              <a:p>
                <a:pPr marL="0" indent="0" algn="just">
                  <a:buNone/>
                </a:pPr>
                <a:endParaRPr lang="es-ES" sz="2000" dirty="0">
                  <a:solidFill>
                    <a:srgbClr val="444444"/>
                  </a:solidFill>
                  <a:latin typeface="Georgia" panose="02040502050405020303" pitchFamily="18" charset="0"/>
                </a:endParaRPr>
              </a:p>
              <a:p>
                <a:pPr marL="0" indent="0" algn="just">
                  <a:buNone/>
                </a:pPr>
                <a:r>
                  <a:rPr lang="es-ES" sz="2000" dirty="0">
                    <a:solidFill>
                      <a:srgbClr val="444444"/>
                    </a:solidFill>
                    <a:latin typeface="Georgia" panose="02040502050405020303" pitchFamily="18" charset="0"/>
                  </a:rPr>
                  <a:t>La capa densa recibe información de todos los nodos de la capa anterior. Tiene los siguientes argumentos y sus valores predeterminados:</a:t>
                </a:r>
              </a:p>
              <a:p>
                <a:pPr marL="0" indent="0" algn="just">
                  <a:buNone/>
                </a:pPr>
                <a:endParaRPr lang="es-ES" sz="2000" dirty="0">
                  <a:solidFill>
                    <a:srgbClr val="444444"/>
                  </a:solidFill>
                  <a:latin typeface="Georgia" panose="02040502050405020303" pitchFamily="18" charset="0"/>
                </a:endParaRPr>
              </a:p>
              <a:p>
                <a:pPr marL="0" indent="0" algn="just">
                  <a:buNone/>
                </a:pP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Dense(</a:t>
                </a:r>
                <a:r>
                  <a:rPr kumimoji="0" lang="es-CO" altLang="es-CO" sz="2000" b="0" i="0" u="none" strike="noStrike" cap="none" normalizeH="0" baseline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latin typeface="Arial Unicode MS"/>
                  </a:rPr>
                  <a:t>units</a:t>
                </a: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, </a:t>
                </a:r>
                <a:r>
                  <a:rPr kumimoji="0" lang="es-CO" altLang="es-CO" sz="2000" b="0" i="0" u="none" strike="noStrike" cap="none" normalizeH="0" baseline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latin typeface="Arial Unicode MS"/>
                  </a:rPr>
                  <a:t>activation</a:t>
                </a: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=NULL, </a:t>
                </a:r>
                <a:r>
                  <a:rPr kumimoji="0" lang="es-CO" altLang="es-CO" sz="2000" b="0" i="0" u="none" strike="noStrike" cap="none" normalizeH="0" baseline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Arial Unicode MS"/>
                  </a:rPr>
                  <a:t>use_bias</a:t>
                </a: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=TRUE, </a:t>
                </a:r>
                <a:r>
                  <a:rPr kumimoji="0" lang="es-CO" altLang="es-CO" sz="2000" b="0" i="0" u="none" strike="noStrike" cap="none" normalizeH="0" baseline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latin typeface="Arial Unicode MS"/>
                  </a:rPr>
                  <a:t>kernel_initializer</a:t>
                </a: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=’</a:t>
                </a:r>
                <a:r>
                  <a:rPr kumimoji="0" lang="es-CO" altLang="es-CO" sz="2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glorot_uniform</a:t>
                </a: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’, </a:t>
                </a:r>
                <a:r>
                  <a:rPr kumimoji="0" lang="es-CO" altLang="es-CO" sz="2000" b="0" i="0" u="none" strike="noStrike" cap="none" normalizeH="0" baseline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latin typeface="Arial Unicode MS"/>
                  </a:rPr>
                  <a:t>bias_regularizer</a:t>
                </a: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=NULL, </a:t>
                </a:r>
                <a:r>
                  <a:rPr kumimoji="0" lang="es-CO" altLang="es-CO" sz="2000" b="0" i="0" u="none" strike="noStrike" cap="none" normalizeH="0" baseline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Arial Unicode MS"/>
                  </a:rPr>
                  <a:t>activity_regularizer</a:t>
                </a: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=NULL, </a:t>
                </a:r>
                <a:r>
                  <a:rPr kumimoji="0" lang="es-CO" altLang="es-CO" sz="2000" b="0" i="0" u="none" strike="noStrike" cap="none" normalizeH="0" baseline="0" dirty="0" err="1">
                    <a:ln>
                      <a:noFill/>
                    </a:ln>
                    <a:solidFill>
                      <a:srgbClr val="FFFF00"/>
                    </a:solidFill>
                    <a:effectLst/>
                    <a:latin typeface="Arial Unicode MS"/>
                  </a:rPr>
                  <a:t>kernel_constraint</a:t>
                </a: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=NULL, </a:t>
                </a:r>
                <a:r>
                  <a:rPr kumimoji="0" lang="es-CO" altLang="es-CO" sz="2000" b="0" i="0" u="none" strike="noStrike" cap="none" normalizeH="0" baseline="0" dirty="0" err="1">
                    <a:ln>
                      <a:noFill/>
                    </a:ln>
                    <a:solidFill>
                      <a:srgbClr val="00B0F0"/>
                    </a:solidFill>
                    <a:effectLst/>
                    <a:latin typeface="Arial Unicode MS"/>
                  </a:rPr>
                  <a:t>bias_constrain</a:t>
                </a:r>
                <a:r>
                  <a:rPr kumimoji="0" lang="es-CO" altLang="es-CO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 Unicode MS"/>
                  </a:rPr>
                  <a:t>=NULL)</a:t>
                </a:r>
                <a:r>
                  <a:rPr kumimoji="0" lang="es-CO" altLang="es-CO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es-CO" altLang="es-CO" sz="4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s-CO" sz="2000" dirty="0">
                  <a:solidFill>
                    <a:srgbClr val="444444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267A6306-477F-E520-685C-193E46E5AF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2" y="1009217"/>
                <a:ext cx="8447401" cy="4839566"/>
              </a:xfrm>
              <a:blipFill>
                <a:blip r:embed="rId4"/>
                <a:stretch>
                  <a:fillRect l="-722" t="-1261" r="-65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61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87" y="182512"/>
            <a:ext cx="9132619" cy="639637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 central – Core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Layer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009217"/>
            <a:ext cx="8447401" cy="48395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000" b="1" dirty="0">
                <a:solidFill>
                  <a:srgbClr val="444444"/>
                </a:solidFill>
                <a:latin typeface="Georgia" panose="02040502050405020303" pitchFamily="18" charset="0"/>
              </a:rPr>
              <a:t>La Función de activación: </a:t>
            </a:r>
            <a:r>
              <a:rPr lang="es-CO" sz="2000" dirty="0">
                <a:solidFill>
                  <a:srgbClr val="444444"/>
                </a:solidFill>
                <a:latin typeface="Georgia" panose="02040502050405020303" pitchFamily="18" charset="0"/>
              </a:rPr>
              <a:t>Se usa para adicionar complejidad y robustez frente a invarianzas.</a:t>
            </a:r>
          </a:p>
          <a:p>
            <a:pPr marL="0" indent="0" algn="just">
              <a:buNone/>
            </a:pPr>
            <a:endParaRPr 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r>
              <a:rPr lang="es-CO" sz="2000" dirty="0">
                <a:solidFill>
                  <a:srgbClr val="444444"/>
                </a:solidFill>
                <a:latin typeface="Georgia" panose="02040502050405020303" pitchFamily="18" charset="0"/>
              </a:rPr>
              <a:t>Por defecto: lineal</a:t>
            </a:r>
          </a:p>
          <a:p>
            <a:pPr marL="0" indent="0" algn="just">
              <a:buNone/>
            </a:pP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alt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Dense</a:t>
            </a:r>
            <a:r>
              <a:rPr lang="es-CO" altLang="es-CO" sz="1400" dirty="0">
                <a:latin typeface="SFMono-Regular"/>
              </a:rPr>
              <a:t>(16, </a:t>
            </a:r>
            <a:r>
              <a:rPr lang="es-CO" altLang="es-CO" sz="1400" dirty="0" err="1">
                <a:solidFill>
                  <a:srgbClr val="7030A0"/>
                </a:solidFill>
                <a:latin typeface="SFMono-Regular"/>
              </a:rPr>
              <a:t>activation</a:t>
            </a:r>
            <a:r>
              <a:rPr lang="es-CO" altLang="es-CO" sz="1400" dirty="0">
                <a:solidFill>
                  <a:srgbClr val="7030A0"/>
                </a:solidFill>
                <a:latin typeface="SFMono-Regular"/>
              </a:rPr>
              <a:t>='</a:t>
            </a:r>
            <a:r>
              <a:rPr lang="es-CO" altLang="es-CO" sz="1400" dirty="0" err="1">
                <a:solidFill>
                  <a:srgbClr val="7030A0"/>
                </a:solidFill>
                <a:latin typeface="SFMono-Regular"/>
              </a:rPr>
              <a:t>softmax</a:t>
            </a:r>
            <a:r>
              <a:rPr lang="es-CO" altLang="es-CO" sz="1400" dirty="0">
                <a:latin typeface="SFMono-Regular"/>
              </a:rPr>
              <a:t>') </a:t>
            </a: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55F58E5-0BAF-38F8-C417-9E72F371D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494" y="1641432"/>
            <a:ext cx="5896429" cy="464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5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87" y="182512"/>
            <a:ext cx="9132619" cy="639637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 central – Core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Layer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009217"/>
            <a:ext cx="8447401" cy="48395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000" b="1" dirty="0" err="1">
                <a:solidFill>
                  <a:srgbClr val="444444"/>
                </a:solidFill>
                <a:latin typeface="Georgia" panose="02040502050405020303" pitchFamily="18" charset="0"/>
              </a:rPr>
              <a:t>Dropout</a:t>
            </a:r>
            <a:r>
              <a:rPr lang="es-CO" sz="2000" b="1" dirty="0">
                <a:solidFill>
                  <a:srgbClr val="444444"/>
                </a:solidFill>
                <a:latin typeface="Georgia" panose="02040502050405020303" pitchFamily="18" charset="0"/>
              </a:rPr>
              <a:t>: </a:t>
            </a:r>
            <a:r>
              <a:rPr lang="es-ES" sz="2000" dirty="0">
                <a:solidFill>
                  <a:srgbClr val="444444"/>
                </a:solidFill>
                <a:latin typeface="Georgia" panose="02040502050405020303" pitchFamily="18" charset="0"/>
              </a:rPr>
              <a:t>Se usa en nuestra red neuronal para evitar que se sobreajuste. Eligiendo aleatoriamente una fracción de unidades y se establece en 0 en cada actualización.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r>
              <a:rPr lang="en-US" sz="1400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rate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: Float between 0 and 1. Fraction of the input units to drop.</a:t>
            </a:r>
          </a:p>
          <a:p>
            <a:pPr marL="0" indent="0" algn="just">
              <a:buNone/>
            </a:pPr>
            <a:endParaRPr lang="es-CO" alt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keras.Sequential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(64, 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input_dim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=25))</a:t>
            </a:r>
          </a:p>
          <a:p>
            <a:pPr marL="0" indent="0">
              <a:buNone/>
            </a:pP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lang="es-CO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(0.4))</a:t>
            </a:r>
          </a:p>
          <a:p>
            <a:pPr marL="0" indent="0">
              <a:buNone/>
            </a:pP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(64, 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"))</a:t>
            </a:r>
          </a:p>
          <a:p>
            <a:pPr marL="0" indent="0">
              <a:buNone/>
            </a:pP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lang="es-CO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(0.4))</a:t>
            </a:r>
          </a:p>
          <a:p>
            <a:pPr marL="0" indent="0">
              <a:buNone/>
            </a:pP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(5, 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CO" sz="1400" b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s-CO" sz="1400" b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"))</a:t>
            </a: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  <p:pic>
        <p:nvPicPr>
          <p:cNvPr id="8194" name="Picture 2" descr="A Simple Introduction to Dropout Regularization (With Code!) | by Nisha  McNealis | Analytics Vidhya | Medium">
            <a:extLst>
              <a:ext uri="{FF2B5EF4-FFF2-40B4-BE49-F238E27FC236}">
                <a16:creationId xmlns:a16="http://schemas.microsoft.com/office/drawing/2014/main" id="{8775F197-1BD0-B811-3A1E-E5A8484E0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34" y="3350934"/>
            <a:ext cx="5989494" cy="29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23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F89-5F51-E58B-3BD2-D2BA4CD6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chine learning - What is the role of &quot;Flatten&quot; in Keras? - Stack Overflow">
            <a:extLst>
              <a:ext uri="{FF2B5EF4-FFF2-40B4-BE49-F238E27FC236}">
                <a16:creationId xmlns:a16="http://schemas.microsoft.com/office/drawing/2014/main" id="{7F755933-AB24-F20A-BE46-3ECEFD694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23014" r="25937" b="21727"/>
          <a:stretch/>
        </p:blipFill>
        <p:spPr bwMode="auto">
          <a:xfrm>
            <a:off x="4716395" y="2661556"/>
            <a:ext cx="6090558" cy="25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D1F5F8-F70B-041A-351B-9C382CE2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87" y="182512"/>
            <a:ext cx="9132619" cy="639637"/>
          </a:xfrm>
        </p:spPr>
        <p:txBody>
          <a:bodyPr>
            <a:normAutofit fontScale="90000"/>
          </a:bodyPr>
          <a:lstStyle/>
          <a:p>
            <a:pPr algn="ctr"/>
            <a:r>
              <a:rPr lang="es-CO" sz="6000" dirty="0">
                <a:solidFill>
                  <a:schemeClr val="accent1">
                    <a:lumMod val="75000"/>
                  </a:schemeClr>
                </a:solidFill>
              </a:rPr>
              <a:t>Capa central – Core </a:t>
            </a:r>
            <a:r>
              <a:rPr lang="es-CO" sz="6000" dirty="0" err="1">
                <a:solidFill>
                  <a:schemeClr val="accent1">
                    <a:lumMod val="75000"/>
                  </a:schemeClr>
                </a:solidFill>
              </a:rPr>
              <a:t>Layer</a:t>
            </a:r>
            <a:endParaRPr lang="es-CO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67A6306-477F-E520-685C-193E46E5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009217"/>
            <a:ext cx="8447401" cy="48395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000" b="1" dirty="0" err="1">
                <a:solidFill>
                  <a:srgbClr val="444444"/>
                </a:solidFill>
                <a:latin typeface="Georgia" panose="02040502050405020303" pitchFamily="18" charset="0"/>
              </a:rPr>
              <a:t>Flatten</a:t>
            </a:r>
            <a:r>
              <a:rPr lang="es-CO" sz="2000" b="1" dirty="0">
                <a:solidFill>
                  <a:srgbClr val="444444"/>
                </a:solidFill>
                <a:latin typeface="Georgia" panose="02040502050405020303" pitchFamily="18" charset="0"/>
              </a:rPr>
              <a:t>: </a:t>
            </a:r>
            <a:r>
              <a:rPr lang="es-ES" sz="2000" dirty="0">
                <a:solidFill>
                  <a:srgbClr val="444444"/>
                </a:solidFill>
                <a:latin typeface="Georgia" panose="02040502050405020303" pitchFamily="18" charset="0"/>
              </a:rPr>
              <a:t>Se usa </a:t>
            </a:r>
            <a:r>
              <a:rPr lang="es-CO" sz="2000" dirty="0">
                <a:solidFill>
                  <a:srgbClr val="444444"/>
                </a:solidFill>
                <a:latin typeface="Georgia" panose="02040502050405020303" pitchFamily="18" charset="0"/>
              </a:rPr>
              <a:t>para reducir la entrada en una dimensión mas baja.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r>
              <a:rPr lang="en-US" sz="1400" b="1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rate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: Float between 0 and 1. Fraction of the input units to drop.</a:t>
            </a:r>
          </a:p>
          <a:p>
            <a:pPr marL="0" indent="0" algn="just">
              <a:buNone/>
            </a:pPr>
            <a:endParaRPr lang="es-CO" altLang="es-CO" sz="2000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model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 =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Sequential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() </a:t>
            </a: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model.add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(Dense(16, 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input_shape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=(3, 2))) </a:t>
            </a: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model.add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Activation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('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relu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’)) </a:t>
            </a: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var(--ff-mono)"/>
              </a:rPr>
              <a:t>model.add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var(--ff-mono)"/>
              </a:rPr>
              <a:t>(</a:t>
            </a: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var(--ff-mono)"/>
              </a:rPr>
              <a:t>Flatten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var(--ff-mono)"/>
              </a:rPr>
              <a:t>()) </a:t>
            </a:r>
          </a:p>
          <a:p>
            <a:pPr marL="0" indent="0" algn="just">
              <a:buNone/>
            </a:pPr>
            <a:r>
              <a:rPr kumimoji="0" lang="es-CO" altLang="es-CO" sz="20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model.add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var(--ff-mono)"/>
              </a:rPr>
              <a:t>(Dense(4)) </a:t>
            </a:r>
          </a:p>
          <a:p>
            <a:pPr marL="0" indent="0" algn="just">
              <a:buNone/>
            </a:pPr>
            <a:endParaRPr lang="es-CO" sz="2000" b="1" dirty="0">
              <a:solidFill>
                <a:srgbClr val="44444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195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6302</TotalTime>
  <Words>4549</Words>
  <Application>Microsoft Office PowerPoint</Application>
  <PresentationFormat>Panorámica</PresentationFormat>
  <Paragraphs>539</Paragraphs>
  <Slides>47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64" baseType="lpstr">
      <vt:lpstr>Arial</vt:lpstr>
      <vt:lpstr>Arial Unicode MS</vt:lpstr>
      <vt:lpstr>Calibri</vt:lpstr>
      <vt:lpstr>Calibri Light</vt:lpstr>
      <vt:lpstr>Consolas</vt:lpstr>
      <vt:lpstr>Courier New</vt:lpstr>
      <vt:lpstr>DM Sans</vt:lpstr>
      <vt:lpstr>Georgia</vt:lpstr>
      <vt:lpstr>inherit</vt:lpstr>
      <vt:lpstr>Open Sans</vt:lpstr>
      <vt:lpstr>SFMono-Regular</vt:lpstr>
      <vt:lpstr>Söhne</vt:lpstr>
      <vt:lpstr>Source Code Pro</vt:lpstr>
      <vt:lpstr>var(--ff-mono)</vt:lpstr>
      <vt:lpstr>Verdana</vt:lpstr>
      <vt:lpstr>Wingdings</vt:lpstr>
      <vt:lpstr>Tema de Office</vt:lpstr>
      <vt:lpstr>Redes Neuronales II - keras</vt:lpstr>
      <vt:lpstr>Contenido</vt:lpstr>
      <vt:lpstr>Capas de las NN</vt:lpstr>
      <vt:lpstr>Capas I</vt:lpstr>
      <vt:lpstr>Capas II</vt:lpstr>
      <vt:lpstr>Capa central – Core Layer</vt:lpstr>
      <vt:lpstr>Capa central – Core Layer</vt:lpstr>
      <vt:lpstr>Capa central – Core Layer</vt:lpstr>
      <vt:lpstr>Capa central – Core Layer</vt:lpstr>
      <vt:lpstr>Capa central – Core Layer</vt:lpstr>
      <vt:lpstr>Capa central – Core Layer</vt:lpstr>
      <vt:lpstr>Capa central – Core Layer</vt:lpstr>
      <vt:lpstr>Capa central – Core Layer</vt:lpstr>
      <vt:lpstr>Capa Convolucional</vt:lpstr>
      <vt:lpstr>Capas de pooling o agrupamiento</vt:lpstr>
      <vt:lpstr>Capas Recurrentes</vt:lpstr>
      <vt:lpstr>Contenido</vt:lpstr>
      <vt:lpstr>Módulos Centrales (model.compile)</vt:lpstr>
      <vt:lpstr>Módulos loss</vt:lpstr>
      <vt:lpstr>Módulos loss</vt:lpstr>
      <vt:lpstr>Módulos loss</vt:lpstr>
      <vt:lpstr>Módulos loss</vt:lpstr>
      <vt:lpstr>Módulos Optimizer</vt:lpstr>
      <vt:lpstr>Módulos Optimizer</vt:lpstr>
      <vt:lpstr>Módulos Metrics</vt:lpstr>
      <vt:lpstr>Módulos Metrics</vt:lpstr>
      <vt:lpstr>Model Compile</vt:lpstr>
      <vt:lpstr>Model Compile</vt:lpstr>
      <vt:lpstr>Módulos de entrenamiento fit</vt:lpstr>
      <vt:lpstr>Módulos de entrenamiento fit</vt:lpstr>
      <vt:lpstr>Módulos de evaluación</vt:lpstr>
      <vt:lpstr>Módulos predicción</vt:lpstr>
      <vt:lpstr>Módulos Generales I </vt:lpstr>
      <vt:lpstr>Módulos Generales </vt:lpstr>
      <vt:lpstr>Módulos de Initializers</vt:lpstr>
      <vt:lpstr>Módulos de Initializers</vt:lpstr>
      <vt:lpstr>Módulos de Initializers</vt:lpstr>
      <vt:lpstr>Módulos de Initializers</vt:lpstr>
      <vt:lpstr>Módulos de Constraints</vt:lpstr>
      <vt:lpstr>Módulos de Constraints</vt:lpstr>
      <vt:lpstr>Módulos de Regularizadores</vt:lpstr>
      <vt:lpstr>Módulos de Regularizadores</vt:lpstr>
      <vt:lpstr>Test de clase</vt:lpstr>
      <vt:lpstr>Test de clase</vt:lpstr>
      <vt:lpstr>Test de clase</vt:lpstr>
      <vt:lpstr>Test de clase</vt:lpstr>
      <vt:lpstr>Test de clase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Aprendizaje de Maquina</dc:title>
  <dc:creator>jonnatan arias garcia</dc:creator>
  <cp:lastModifiedBy>jonnatan arias garcia</cp:lastModifiedBy>
  <cp:revision>59</cp:revision>
  <dcterms:created xsi:type="dcterms:W3CDTF">2024-02-07T18:58:22Z</dcterms:created>
  <dcterms:modified xsi:type="dcterms:W3CDTF">2024-05-07T21:01:17Z</dcterms:modified>
</cp:coreProperties>
</file>